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handoutMasterIdLst>
    <p:handoutMasterId r:id="rId32"/>
  </p:handoutMasterIdLst>
  <p:sldIdLst>
    <p:sldId id="256" r:id="rId2"/>
    <p:sldId id="334" r:id="rId3"/>
    <p:sldId id="363" r:id="rId4"/>
    <p:sldId id="359" r:id="rId5"/>
    <p:sldId id="338" r:id="rId6"/>
    <p:sldId id="360" r:id="rId7"/>
    <p:sldId id="341" r:id="rId8"/>
    <p:sldId id="342" r:id="rId9"/>
    <p:sldId id="339" r:id="rId10"/>
    <p:sldId id="340" r:id="rId11"/>
    <p:sldId id="346" r:id="rId12"/>
    <p:sldId id="343" r:id="rId13"/>
    <p:sldId id="344" r:id="rId14"/>
    <p:sldId id="349" r:id="rId15"/>
    <p:sldId id="362" r:id="rId16"/>
    <p:sldId id="347" r:id="rId17"/>
    <p:sldId id="350" r:id="rId18"/>
    <p:sldId id="356" r:id="rId19"/>
    <p:sldId id="352" r:id="rId20"/>
    <p:sldId id="353" r:id="rId21"/>
    <p:sldId id="361" r:id="rId22"/>
    <p:sldId id="358" r:id="rId23"/>
    <p:sldId id="364" r:id="rId24"/>
    <p:sldId id="366" r:id="rId25"/>
    <p:sldId id="365" r:id="rId26"/>
    <p:sldId id="367" r:id="rId27"/>
    <p:sldId id="368" r:id="rId28"/>
    <p:sldId id="369" r:id="rId29"/>
    <p:sldId id="309"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73A8"/>
    <a:srgbClr val="4D89C8"/>
    <a:srgbClr val="67CCE6"/>
    <a:srgbClr val="4D8BC8"/>
    <a:srgbClr val="C41E2C"/>
    <a:srgbClr val="79101E"/>
    <a:srgbClr val="A3CA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63"/>
    <p:restoredTop sz="94549"/>
  </p:normalViewPr>
  <p:slideViewPr>
    <p:cSldViewPr>
      <p:cViewPr varScale="1">
        <p:scale>
          <a:sx n="95" d="100"/>
          <a:sy n="95" d="100"/>
        </p:scale>
        <p:origin x="1928" y="176"/>
      </p:cViewPr>
      <p:guideLst>
        <p:guide orient="horz" pos="2160"/>
        <p:guide pos="2880"/>
      </p:guideLst>
    </p:cSldViewPr>
  </p:slideViewPr>
  <p:notesTextViewPr>
    <p:cViewPr>
      <p:scale>
        <a:sx n="1" d="1"/>
        <a:sy n="1" d="1"/>
      </p:scale>
      <p:origin x="0" y="0"/>
    </p:cViewPr>
  </p:notesTextViewPr>
  <p:notesViewPr>
    <p:cSldViewPr>
      <p:cViewPr varScale="1">
        <p:scale>
          <a:sx n="82" d="100"/>
          <a:sy n="82" d="100"/>
        </p:scale>
        <p:origin x="250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Arial" panose="020B0604020202020204" pitchFamily="34" charset="0"/>
              </a:defRPr>
            </a:lvl1pPr>
          </a:lstStyle>
          <a:p>
            <a:fld id="{67F2709A-8635-47D2-9C07-E0B81FFE0688}" type="datetimeFigureOut">
              <a:rPr lang="en-US" altLang="en-US"/>
              <a:pPr/>
              <a:t>7/23/17</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panose="020B0604020202020204" pitchFamily="34" charset="0"/>
              </a:defRPr>
            </a:lvl1pPr>
          </a:lstStyle>
          <a:p>
            <a:fld id="{439C046A-D425-4ECC-BC74-EFB73E0683E7}" type="slidenum">
              <a:rPr lang="en-US" altLang="en-US"/>
              <a:pPr/>
              <a:t>‹#›</a:t>
            </a:fld>
            <a:endParaRPr lang="en-US" altLang="en-US"/>
          </a:p>
        </p:txBody>
      </p:sp>
    </p:spTree>
    <p:extLst>
      <p:ext uri="{BB962C8B-B14F-4D97-AF65-F5344CB8AC3E}">
        <p14:creationId xmlns:p14="http://schemas.microsoft.com/office/powerpoint/2010/main" val="123437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ea typeface="+mn-ea"/>
                <a:cs typeface="Arial" charset="0"/>
              </a:defRPr>
            </a:lvl1pPr>
          </a:lstStyle>
          <a:p>
            <a:pPr>
              <a:defRPr/>
            </a:pPr>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ea typeface="+mn-ea"/>
                <a:cs typeface="Arial" charset="0"/>
              </a:defRPr>
            </a:lvl1pPr>
          </a:lstStyle>
          <a:p>
            <a:pPr>
              <a:defRPr/>
            </a:pPr>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cs typeface="Arial" panose="020B0604020202020204" pitchFamily="34" charset="0"/>
              </a:defRPr>
            </a:lvl1pPr>
          </a:lstStyle>
          <a:p>
            <a:fld id="{12DB47FB-9486-4643-AF8B-1FD94541A8FE}" type="slidenum">
              <a:rPr lang="en-US" altLang="en-US"/>
              <a:pPr/>
              <a:t>‹#›</a:t>
            </a:fld>
            <a:endParaRPr lang="en-US" altLang="en-US"/>
          </a:p>
        </p:txBody>
      </p:sp>
    </p:spTree>
    <p:extLst>
      <p:ext uri="{BB962C8B-B14F-4D97-AF65-F5344CB8AC3E}">
        <p14:creationId xmlns:p14="http://schemas.microsoft.com/office/powerpoint/2010/main" val="31247422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DB47FB-9486-4643-AF8B-1FD94541A8FE}" type="slidenum">
              <a:rPr lang="en-US" altLang="en-US" smtClean="0"/>
              <a:pPr/>
              <a:t>4</a:t>
            </a:fld>
            <a:endParaRPr lang="en-US" altLang="en-US"/>
          </a:p>
        </p:txBody>
      </p:sp>
    </p:spTree>
    <p:extLst>
      <p:ext uri="{BB962C8B-B14F-4D97-AF65-F5344CB8AC3E}">
        <p14:creationId xmlns:p14="http://schemas.microsoft.com/office/powerpoint/2010/main" val="1775845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DB47FB-9486-4643-AF8B-1FD94541A8FE}" type="slidenum">
              <a:rPr lang="en-US" altLang="en-US" smtClean="0"/>
              <a:pPr/>
              <a:t>17</a:t>
            </a:fld>
            <a:endParaRPr lang="en-US" altLang="en-US"/>
          </a:p>
        </p:txBody>
      </p:sp>
    </p:spTree>
    <p:extLst>
      <p:ext uri="{BB962C8B-B14F-4D97-AF65-F5344CB8AC3E}">
        <p14:creationId xmlns:p14="http://schemas.microsoft.com/office/powerpoint/2010/main" val="1158202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DB47FB-9486-4643-AF8B-1FD94541A8FE}" type="slidenum">
              <a:rPr lang="en-US" altLang="en-US" smtClean="0"/>
              <a:pPr/>
              <a:t>18</a:t>
            </a:fld>
            <a:endParaRPr lang="en-US" altLang="en-US"/>
          </a:p>
        </p:txBody>
      </p:sp>
    </p:spTree>
    <p:extLst>
      <p:ext uri="{BB962C8B-B14F-4D97-AF65-F5344CB8AC3E}">
        <p14:creationId xmlns:p14="http://schemas.microsoft.com/office/powerpoint/2010/main" val="1346222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DB47FB-9486-4643-AF8B-1FD94541A8FE}" type="slidenum">
              <a:rPr lang="en-US" altLang="en-US" smtClean="0"/>
              <a:pPr/>
              <a:t>19</a:t>
            </a:fld>
            <a:endParaRPr lang="en-US" altLang="en-US"/>
          </a:p>
        </p:txBody>
      </p:sp>
    </p:spTree>
    <p:extLst>
      <p:ext uri="{BB962C8B-B14F-4D97-AF65-F5344CB8AC3E}">
        <p14:creationId xmlns:p14="http://schemas.microsoft.com/office/powerpoint/2010/main" val="2030315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DB47FB-9486-4643-AF8B-1FD94541A8FE}" type="slidenum">
              <a:rPr lang="en-US" altLang="en-US" smtClean="0"/>
              <a:pPr/>
              <a:t>20</a:t>
            </a:fld>
            <a:endParaRPr lang="en-US" altLang="en-US"/>
          </a:p>
        </p:txBody>
      </p:sp>
    </p:spTree>
    <p:extLst>
      <p:ext uri="{BB962C8B-B14F-4D97-AF65-F5344CB8AC3E}">
        <p14:creationId xmlns:p14="http://schemas.microsoft.com/office/powerpoint/2010/main" val="1226508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DB47FB-9486-4643-AF8B-1FD94541A8FE}" type="slidenum">
              <a:rPr lang="en-US" altLang="en-US" smtClean="0"/>
              <a:pPr/>
              <a:t>21</a:t>
            </a:fld>
            <a:endParaRPr lang="en-US" altLang="en-US"/>
          </a:p>
        </p:txBody>
      </p:sp>
    </p:spTree>
    <p:extLst>
      <p:ext uri="{BB962C8B-B14F-4D97-AF65-F5344CB8AC3E}">
        <p14:creationId xmlns:p14="http://schemas.microsoft.com/office/powerpoint/2010/main" val="1928339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DB47FB-9486-4643-AF8B-1FD94541A8FE}" type="slidenum">
              <a:rPr lang="en-US" altLang="en-US" smtClean="0"/>
              <a:pPr/>
              <a:t>22</a:t>
            </a:fld>
            <a:endParaRPr lang="en-US" altLang="en-US"/>
          </a:p>
        </p:txBody>
      </p:sp>
    </p:spTree>
    <p:extLst>
      <p:ext uri="{BB962C8B-B14F-4D97-AF65-F5344CB8AC3E}">
        <p14:creationId xmlns:p14="http://schemas.microsoft.com/office/powerpoint/2010/main" val="1957686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DB47FB-9486-4643-AF8B-1FD94541A8FE}" type="slidenum">
              <a:rPr lang="en-US" altLang="en-US" smtClean="0"/>
              <a:pPr/>
              <a:t>23</a:t>
            </a:fld>
            <a:endParaRPr lang="en-US" altLang="en-US"/>
          </a:p>
        </p:txBody>
      </p:sp>
    </p:spTree>
    <p:extLst>
      <p:ext uri="{BB962C8B-B14F-4D97-AF65-F5344CB8AC3E}">
        <p14:creationId xmlns:p14="http://schemas.microsoft.com/office/powerpoint/2010/main" val="637746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DB47FB-9486-4643-AF8B-1FD94541A8FE}" type="slidenum">
              <a:rPr lang="en-US" altLang="en-US" smtClean="0"/>
              <a:pPr/>
              <a:t>24</a:t>
            </a:fld>
            <a:endParaRPr lang="en-US" altLang="en-US"/>
          </a:p>
        </p:txBody>
      </p:sp>
    </p:spTree>
    <p:extLst>
      <p:ext uri="{BB962C8B-B14F-4D97-AF65-F5344CB8AC3E}">
        <p14:creationId xmlns:p14="http://schemas.microsoft.com/office/powerpoint/2010/main" val="646737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DB47FB-9486-4643-AF8B-1FD94541A8FE}" type="slidenum">
              <a:rPr lang="en-US" altLang="en-US" smtClean="0"/>
              <a:pPr/>
              <a:t>25</a:t>
            </a:fld>
            <a:endParaRPr lang="en-US" altLang="en-US"/>
          </a:p>
        </p:txBody>
      </p:sp>
    </p:spTree>
    <p:extLst>
      <p:ext uri="{BB962C8B-B14F-4D97-AF65-F5344CB8AC3E}">
        <p14:creationId xmlns:p14="http://schemas.microsoft.com/office/powerpoint/2010/main" val="1987865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DB47FB-9486-4643-AF8B-1FD94541A8FE}" type="slidenum">
              <a:rPr lang="en-US" altLang="en-US" smtClean="0"/>
              <a:pPr/>
              <a:t>26</a:t>
            </a:fld>
            <a:endParaRPr lang="en-US" altLang="en-US"/>
          </a:p>
        </p:txBody>
      </p:sp>
    </p:spTree>
    <p:extLst>
      <p:ext uri="{BB962C8B-B14F-4D97-AF65-F5344CB8AC3E}">
        <p14:creationId xmlns:p14="http://schemas.microsoft.com/office/powerpoint/2010/main" val="1287104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DB47FB-9486-4643-AF8B-1FD94541A8FE}" type="slidenum">
              <a:rPr lang="en-US" altLang="en-US" smtClean="0"/>
              <a:pPr/>
              <a:t>7</a:t>
            </a:fld>
            <a:endParaRPr lang="en-US" altLang="en-US"/>
          </a:p>
        </p:txBody>
      </p:sp>
    </p:spTree>
    <p:extLst>
      <p:ext uri="{BB962C8B-B14F-4D97-AF65-F5344CB8AC3E}">
        <p14:creationId xmlns:p14="http://schemas.microsoft.com/office/powerpoint/2010/main" val="18644895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DB47FB-9486-4643-AF8B-1FD94541A8FE}" type="slidenum">
              <a:rPr lang="en-US" altLang="en-US" smtClean="0"/>
              <a:pPr/>
              <a:t>27</a:t>
            </a:fld>
            <a:endParaRPr lang="en-US" altLang="en-US"/>
          </a:p>
        </p:txBody>
      </p:sp>
    </p:spTree>
    <p:extLst>
      <p:ext uri="{BB962C8B-B14F-4D97-AF65-F5344CB8AC3E}">
        <p14:creationId xmlns:p14="http://schemas.microsoft.com/office/powerpoint/2010/main" val="2045604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DB47FB-9486-4643-AF8B-1FD94541A8FE}" type="slidenum">
              <a:rPr lang="en-US" altLang="en-US" smtClean="0"/>
              <a:pPr/>
              <a:t>28</a:t>
            </a:fld>
            <a:endParaRPr lang="en-US" altLang="en-US"/>
          </a:p>
        </p:txBody>
      </p:sp>
    </p:spTree>
    <p:extLst>
      <p:ext uri="{BB962C8B-B14F-4D97-AF65-F5344CB8AC3E}">
        <p14:creationId xmlns:p14="http://schemas.microsoft.com/office/powerpoint/2010/main" val="1818143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DB47FB-9486-4643-AF8B-1FD94541A8FE}" type="slidenum">
              <a:rPr lang="en-US" altLang="en-US" smtClean="0"/>
              <a:pPr/>
              <a:t>8</a:t>
            </a:fld>
            <a:endParaRPr lang="en-US" altLang="en-US"/>
          </a:p>
        </p:txBody>
      </p:sp>
    </p:spTree>
    <p:extLst>
      <p:ext uri="{BB962C8B-B14F-4D97-AF65-F5344CB8AC3E}">
        <p14:creationId xmlns:p14="http://schemas.microsoft.com/office/powerpoint/2010/main" val="373095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DB47FB-9486-4643-AF8B-1FD94541A8FE}" type="slidenum">
              <a:rPr lang="en-US" altLang="en-US" smtClean="0"/>
              <a:pPr/>
              <a:t>11</a:t>
            </a:fld>
            <a:endParaRPr lang="en-US" altLang="en-US"/>
          </a:p>
        </p:txBody>
      </p:sp>
    </p:spTree>
    <p:extLst>
      <p:ext uri="{BB962C8B-B14F-4D97-AF65-F5344CB8AC3E}">
        <p14:creationId xmlns:p14="http://schemas.microsoft.com/office/powerpoint/2010/main" val="1191088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DB47FB-9486-4643-AF8B-1FD94541A8FE}" type="slidenum">
              <a:rPr lang="en-US" altLang="en-US" smtClean="0"/>
              <a:pPr/>
              <a:t>12</a:t>
            </a:fld>
            <a:endParaRPr lang="en-US" altLang="en-US"/>
          </a:p>
        </p:txBody>
      </p:sp>
    </p:spTree>
    <p:extLst>
      <p:ext uri="{BB962C8B-B14F-4D97-AF65-F5344CB8AC3E}">
        <p14:creationId xmlns:p14="http://schemas.microsoft.com/office/powerpoint/2010/main" val="12584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DB47FB-9486-4643-AF8B-1FD94541A8FE}" type="slidenum">
              <a:rPr lang="en-US" altLang="en-US" smtClean="0"/>
              <a:pPr/>
              <a:t>13</a:t>
            </a:fld>
            <a:endParaRPr lang="en-US" altLang="en-US"/>
          </a:p>
        </p:txBody>
      </p:sp>
    </p:spTree>
    <p:extLst>
      <p:ext uri="{BB962C8B-B14F-4D97-AF65-F5344CB8AC3E}">
        <p14:creationId xmlns:p14="http://schemas.microsoft.com/office/powerpoint/2010/main" val="1268545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DB47FB-9486-4643-AF8B-1FD94541A8FE}" type="slidenum">
              <a:rPr lang="en-US" altLang="en-US" smtClean="0"/>
              <a:pPr/>
              <a:t>14</a:t>
            </a:fld>
            <a:endParaRPr lang="en-US" altLang="en-US"/>
          </a:p>
        </p:txBody>
      </p:sp>
    </p:spTree>
    <p:extLst>
      <p:ext uri="{BB962C8B-B14F-4D97-AF65-F5344CB8AC3E}">
        <p14:creationId xmlns:p14="http://schemas.microsoft.com/office/powerpoint/2010/main" val="250318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DB47FB-9486-4643-AF8B-1FD94541A8FE}" type="slidenum">
              <a:rPr lang="en-US" altLang="en-US" smtClean="0"/>
              <a:pPr/>
              <a:t>15</a:t>
            </a:fld>
            <a:endParaRPr lang="en-US" altLang="en-US"/>
          </a:p>
        </p:txBody>
      </p:sp>
    </p:spTree>
    <p:extLst>
      <p:ext uri="{BB962C8B-B14F-4D97-AF65-F5344CB8AC3E}">
        <p14:creationId xmlns:p14="http://schemas.microsoft.com/office/powerpoint/2010/main" val="130031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DB47FB-9486-4643-AF8B-1FD94541A8FE}" type="slidenum">
              <a:rPr lang="en-US" altLang="en-US" smtClean="0"/>
              <a:pPr/>
              <a:t>16</a:t>
            </a:fld>
            <a:endParaRPr lang="en-US" altLang="en-US"/>
          </a:p>
        </p:txBody>
      </p:sp>
    </p:spTree>
    <p:extLst>
      <p:ext uri="{BB962C8B-B14F-4D97-AF65-F5344CB8AC3E}">
        <p14:creationId xmlns:p14="http://schemas.microsoft.com/office/powerpoint/2010/main" val="1151010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5666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2542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101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0"/>
            <a:ext cx="6400800" cy="1447800"/>
          </a:xfrm>
          <a:prstGeom prst="rect">
            <a:avLst/>
          </a:prstGeom>
        </p:spPr>
        <p:txBody>
          <a:bodyPr anchor="ctr" anchorCtr="0"/>
          <a:lstStyle>
            <a:lvl1pPr>
              <a:defRPr sz="3400" b="1" baseline="0">
                <a:solidFill>
                  <a:schemeClr val="bg1"/>
                </a:solidFill>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1" y="1600200"/>
            <a:ext cx="7799438" cy="4648200"/>
          </a:xfrm>
          <a:prstGeom prst="rect">
            <a:avLst/>
          </a:prstGeom>
        </p:spPr>
        <p:txBody>
          <a:bodyPr anchor="ctr" anchorCtr="0"/>
          <a:lstStyle>
            <a:lvl1pPr marL="0" indent="0">
              <a:buNone/>
              <a:defRPr sz="3000"/>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286723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55119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0490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3707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04644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1790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47919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101896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ChangeArrowheads="1"/>
          </p:cNvSpPr>
          <p:nvPr userDrawn="1"/>
        </p:nvSpPr>
        <p:spPr bwMode="auto">
          <a:xfrm>
            <a:off x="0" y="0"/>
            <a:ext cx="9144000" cy="1447800"/>
          </a:xfrm>
          <a:prstGeom prst="rect">
            <a:avLst/>
          </a:prstGeom>
          <a:gradFill rotWithShape="0">
            <a:gsLst>
              <a:gs pos="0">
                <a:srgbClr val="4D89C8"/>
              </a:gs>
              <a:gs pos="100000">
                <a:srgbClr val="67CCE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50" charset="-128"/>
              </a:defRPr>
            </a:lvl9pPr>
          </a:lstStyle>
          <a:p>
            <a:pPr eaLnBrk="1" hangingPunct="1"/>
            <a:endParaRPr lang="en-US" altLang="en-US" sz="1800"/>
          </a:p>
        </p:txBody>
      </p:sp>
      <p:sp>
        <p:nvSpPr>
          <p:cNvPr id="1040" name="Text Box 16"/>
          <p:cNvSpPr txBox="1">
            <a:spLocks noChangeArrowheads="1"/>
          </p:cNvSpPr>
          <p:nvPr/>
        </p:nvSpPr>
        <p:spPr bwMode="auto">
          <a:xfrm>
            <a:off x="7391400" y="6248400"/>
            <a:ext cx="1625600" cy="246063"/>
          </a:xfrm>
          <a:prstGeom prst="rect">
            <a:avLst/>
          </a:prstGeom>
          <a:noFill/>
          <a:ln>
            <a:noFill/>
          </a:ln>
          <a:effectLs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fld id="{D86096EA-B662-44A5-8EFA-1F437764A9CC}" type="slidenum">
              <a:rPr lang="en-US" altLang="en-US" sz="1000" b="1">
                <a:solidFill>
                  <a:schemeClr val="bg2"/>
                </a:solidFill>
              </a:rPr>
              <a:pPr algn="ctr" eaLnBrk="1" hangingPunct="1">
                <a:spcBef>
                  <a:spcPct val="50000"/>
                </a:spcBef>
              </a:pPr>
              <a:t>‹#›</a:t>
            </a:fld>
            <a:endParaRPr lang="en-US" altLang="en-US" sz="1000" b="1">
              <a:solidFill>
                <a:schemeClr val="bg2"/>
              </a:solidFill>
            </a:endParaRPr>
          </a:p>
        </p:txBody>
      </p:sp>
      <p:sp>
        <p:nvSpPr>
          <p:cNvPr id="1028" name="Text Box 23"/>
          <p:cNvSpPr txBox="1">
            <a:spLocks noChangeArrowheads="1"/>
          </p:cNvSpPr>
          <p:nvPr/>
        </p:nvSpPr>
        <p:spPr bwMode="auto">
          <a:xfrm>
            <a:off x="76200" y="6124575"/>
            <a:ext cx="1625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en-US" sz="1000" smtClean="0">
                <a:solidFill>
                  <a:schemeClr val="bg2"/>
                </a:solidFill>
              </a:rPr>
              <a:t>WABIP.com</a:t>
            </a:r>
          </a:p>
        </p:txBody>
      </p:sp>
      <p:pic>
        <p:nvPicPr>
          <p:cNvPr id="6" name="Picture 5"/>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52400"/>
            <a:ext cx="1174750"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2"/>
          <p:cNvSpPr>
            <a:spLocks noChangeArrowheads="1"/>
          </p:cNvSpPr>
          <p:nvPr userDrawn="1"/>
        </p:nvSpPr>
        <p:spPr bwMode="auto">
          <a:xfrm>
            <a:off x="0" y="1447800"/>
            <a:ext cx="9144000" cy="152400"/>
          </a:xfrm>
          <a:prstGeom prst="rect">
            <a:avLst/>
          </a:prstGeom>
          <a:gradFill rotWithShape="0">
            <a:gsLst>
              <a:gs pos="0">
                <a:srgbClr val="2073A8"/>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50" charset="-128"/>
              </a:defRPr>
            </a:lvl9pPr>
          </a:lstStyle>
          <a:p>
            <a:pPr eaLnBrk="1" hangingPunct="1"/>
            <a:endParaRPr lang="en-US" altLang="en-US" sz="1800"/>
          </a:p>
        </p:txBody>
      </p:sp>
      <p:sp>
        <p:nvSpPr>
          <p:cNvPr id="1031" name="TextBox 3"/>
          <p:cNvSpPr txBox="1">
            <a:spLocks noChangeArrowheads="1"/>
          </p:cNvSpPr>
          <p:nvPr userDrawn="1"/>
        </p:nvSpPr>
        <p:spPr bwMode="auto">
          <a:xfrm>
            <a:off x="1066800" y="439738"/>
            <a:ext cx="15240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100" b="1" dirty="0" smtClean="0">
                <a:solidFill>
                  <a:schemeClr val="bg1"/>
                </a:solidFill>
              </a:rPr>
              <a:t>Rare Lung, Pleura </a:t>
            </a:r>
          </a:p>
          <a:p>
            <a:pPr eaLnBrk="1" hangingPunct="1">
              <a:defRPr/>
            </a:pPr>
            <a:r>
              <a:rPr lang="en-US" sz="1100" b="1" dirty="0" smtClean="0">
                <a:solidFill>
                  <a:schemeClr val="bg1"/>
                </a:solidFill>
              </a:rPr>
              <a:t>and Airway Disorders</a:t>
            </a:r>
          </a:p>
        </p:txBody>
      </p:sp>
      <p:sp>
        <p:nvSpPr>
          <p:cNvPr id="1032" name="Rectangle 4"/>
          <p:cNvSpPr>
            <a:spLocks noChangeArrowheads="1"/>
          </p:cNvSpPr>
          <p:nvPr userDrawn="1"/>
        </p:nvSpPr>
        <p:spPr bwMode="auto">
          <a:xfrm>
            <a:off x="2743200" y="152400"/>
            <a:ext cx="9525" cy="10985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50" charset="-128"/>
              </a:defRPr>
            </a:lvl9pPr>
          </a:lstStyle>
          <a:p>
            <a:pPr eaLnBrk="1" hangingPunct="1"/>
            <a:endParaRPr lang="en-US" altLang="en-US" sz="1800"/>
          </a:p>
        </p:txBody>
      </p:sp>
    </p:spTree>
  </p:cSld>
  <p:clrMap bg1="lt1" tx1="dk1" bg2="lt2" tx2="dk2" accent1="accent1" accent2="accent2" accent3="accent3" accent4="accent4" accent5="accent5" accent6="accent6" hlink="hlink" folHlink="folHlink"/>
  <p:sldLayoutIdLst>
    <p:sldLayoutId id="2147483719"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6.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eg"/><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4D89C8"/>
            </a:gs>
            <a:gs pos="100000">
              <a:srgbClr val="67CCE6"/>
            </a:gs>
          </a:gsLst>
          <a:lin ang="5400000" scaled="1"/>
        </a:gradFill>
        <a:effectLst/>
      </p:bgPr>
    </p:bg>
    <p:spTree>
      <p:nvGrpSpPr>
        <p:cNvPr id="1" name=""/>
        <p:cNvGrpSpPr/>
        <p:nvPr/>
      </p:nvGrpSpPr>
      <p:grpSpPr>
        <a:xfrm>
          <a:off x="0" y="0"/>
          <a:ext cx="0" cy="0"/>
          <a:chOff x="0" y="0"/>
          <a:chExt cx="0" cy="0"/>
        </a:xfrm>
      </p:grpSpPr>
      <p:pic>
        <p:nvPicPr>
          <p:cNvPr id="4098"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5106988"/>
            <a:ext cx="1751013" cy="17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914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2590800"/>
            <a:ext cx="9144000" cy="2908489"/>
          </a:xfrm>
          <a:prstGeom prst="rect">
            <a:avLst/>
          </a:prstGeom>
          <a:noFill/>
        </p:spPr>
        <p:txBody>
          <a:bodyPr>
            <a:spAutoFit/>
          </a:bodyPr>
          <a:lstStyle/>
          <a:p>
            <a:pPr algn="ctr">
              <a:defRPr/>
            </a:pPr>
            <a:r>
              <a:rPr lang="en-US" sz="3200" dirty="0" smtClean="0">
                <a:solidFill>
                  <a:schemeClr val="bg1"/>
                </a:solidFill>
              </a:rPr>
              <a:t>Pill aspiration: Central Airway manifestations</a:t>
            </a:r>
            <a:endParaRPr lang="en-US" dirty="0" smtClean="0">
              <a:solidFill>
                <a:schemeClr val="bg1"/>
              </a:solidFill>
              <a:latin typeface="+mn-lt"/>
              <a:ea typeface="+mn-ea"/>
            </a:endParaRPr>
          </a:p>
          <a:p>
            <a:pPr algn="ctr">
              <a:defRPr/>
            </a:pPr>
            <a:r>
              <a:rPr lang="en-US" sz="2200" dirty="0" smtClean="0">
                <a:solidFill>
                  <a:schemeClr val="bg1"/>
                </a:solidFill>
                <a:latin typeface="+mn-lt"/>
                <a:ea typeface="+mn-ea"/>
              </a:rPr>
              <a:t>Sevak Keshishyan MD </a:t>
            </a:r>
            <a:endParaRPr lang="en-US" sz="2200" dirty="0">
              <a:solidFill>
                <a:schemeClr val="bg1"/>
              </a:solidFill>
              <a:latin typeface="+mn-lt"/>
              <a:ea typeface="+mn-ea"/>
            </a:endParaRPr>
          </a:p>
          <a:p>
            <a:pPr algn="ctr">
              <a:defRPr/>
            </a:pPr>
            <a:r>
              <a:rPr lang="en-US" sz="2200" dirty="0">
                <a:solidFill>
                  <a:schemeClr val="bg1"/>
                </a:solidFill>
                <a:latin typeface="+mn-lt"/>
                <a:ea typeface="+mn-ea"/>
              </a:rPr>
              <a:t>Kassem Harris MD, FCCP</a:t>
            </a:r>
          </a:p>
          <a:p>
            <a:pPr algn="ctr">
              <a:defRPr/>
            </a:pPr>
            <a:endParaRPr lang="en-US" dirty="0" smtClean="0">
              <a:solidFill>
                <a:schemeClr val="bg1"/>
              </a:solidFill>
              <a:latin typeface="+mn-lt"/>
              <a:ea typeface="+mn-ea"/>
            </a:endParaRPr>
          </a:p>
          <a:p>
            <a:pPr algn="ctr">
              <a:defRPr/>
            </a:pPr>
            <a:r>
              <a:rPr lang="en-US" dirty="0" smtClean="0">
                <a:solidFill>
                  <a:schemeClr val="bg1"/>
                </a:solidFill>
                <a:latin typeface="+mn-lt"/>
                <a:ea typeface="+mn-ea"/>
              </a:rPr>
              <a:t>Co-Chair</a:t>
            </a:r>
            <a:r>
              <a:rPr lang="en-US" dirty="0">
                <a:solidFill>
                  <a:schemeClr val="bg1"/>
                </a:solidFill>
                <a:latin typeface="+mn-lt"/>
                <a:ea typeface="+mn-ea"/>
              </a:rPr>
              <a:t>: WABIP Rare Lung, Pleura &amp; Airway Disorders</a:t>
            </a:r>
          </a:p>
          <a:p>
            <a:pPr algn="ctr">
              <a:defRPr/>
            </a:pPr>
            <a:endParaRPr lang="en-US" dirty="0">
              <a:solidFill>
                <a:schemeClr val="bg1"/>
              </a:solidFill>
              <a:latin typeface="+mn-lt"/>
              <a:ea typeface="+mn-ea"/>
            </a:endParaRPr>
          </a:p>
          <a:p>
            <a:pPr algn="ctr">
              <a:defRPr/>
            </a:pPr>
            <a:endParaRPr lang="en-US" dirty="0">
              <a:solidFill>
                <a:schemeClr val="bg1"/>
              </a:solidFill>
              <a:latin typeface="+mn-lt"/>
              <a:ea typeface="+mn-ea"/>
            </a:endParaRPr>
          </a:p>
          <a:p>
            <a:pPr algn="ctr">
              <a:defRPr/>
            </a:pPr>
            <a:endParaRPr lang="en-US" sz="3500" dirty="0">
              <a:solidFill>
                <a:schemeClr val="bg1"/>
              </a:solidFill>
              <a:latin typeface="+mn-lt"/>
              <a:ea typeface="+mn-ea"/>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5943600" cy="1143000"/>
          </a:xfrm>
        </p:spPr>
        <p:txBody>
          <a:bodyPr/>
          <a:lstStyle/>
          <a:p>
            <a:r>
              <a:rPr lang="en-US" sz="1800" dirty="0">
                <a:solidFill>
                  <a:schemeClr val="bg1"/>
                </a:solidFill>
              </a:rPr>
              <a:t>Pill aspiration: Central Airway manifestations</a:t>
            </a:r>
            <a:br>
              <a:rPr lang="en-US" sz="1800" dirty="0">
                <a:solidFill>
                  <a:schemeClr val="bg1"/>
                </a:solidFill>
              </a:rPr>
            </a:br>
            <a:r>
              <a:rPr lang="en-US" sz="1800" dirty="0" smtClean="0">
                <a:solidFill>
                  <a:schemeClr val="bg1"/>
                </a:solidFill>
              </a:rPr>
              <a:t>Iron pill aspiration: Pathology</a:t>
            </a:r>
            <a:endParaRPr lang="en-US" sz="1800" dirty="0"/>
          </a:p>
        </p:txBody>
      </p:sp>
      <p:sp>
        <p:nvSpPr>
          <p:cNvPr id="4" name="Content Placeholder 3"/>
          <p:cNvSpPr>
            <a:spLocks noGrp="1"/>
          </p:cNvSpPr>
          <p:nvPr>
            <p:ph sz="half" idx="1"/>
          </p:nvPr>
        </p:nvSpPr>
        <p:spPr>
          <a:xfrm>
            <a:off x="585395" y="1905000"/>
            <a:ext cx="8077200" cy="4525963"/>
          </a:xfrm>
        </p:spPr>
        <p:txBody>
          <a:bodyPr/>
          <a:lstStyle/>
          <a:p>
            <a:pPr marL="0" indent="0">
              <a:buNone/>
            </a:pPr>
            <a:r>
              <a:rPr lang="en-US" sz="2000" dirty="0" smtClean="0"/>
              <a:t>Airway injury due to ferrous sulfate aspiration can be divided into two stages early and late</a:t>
            </a:r>
          </a:p>
          <a:p>
            <a:r>
              <a:rPr lang="en-US" sz="2000" dirty="0" smtClean="0"/>
              <a:t>Early stage</a:t>
            </a:r>
          </a:p>
          <a:p>
            <a:pPr lvl="1"/>
            <a:r>
              <a:rPr lang="en-US" sz="1800" dirty="0" smtClean="0"/>
              <a:t>Mild airway erythema and inflammation (</a:t>
            </a:r>
            <a:r>
              <a:rPr lang="en-US" sz="1800" dirty="0"/>
              <a:t>yellowish or golden, sometimes greenish </a:t>
            </a:r>
            <a:r>
              <a:rPr lang="en-US" sz="1800" dirty="0" smtClean="0"/>
              <a:t>pigmentation)</a:t>
            </a:r>
          </a:p>
          <a:p>
            <a:pPr lvl="1"/>
            <a:r>
              <a:rPr lang="en-US" sz="1800" dirty="0" smtClean="0"/>
              <a:t>Severe mucosal injury (sloughing, necrosis, ulceration)</a:t>
            </a:r>
          </a:p>
          <a:p>
            <a:pPr lvl="1"/>
            <a:endParaRPr lang="en-US" sz="1800" dirty="0" smtClean="0"/>
          </a:p>
          <a:p>
            <a:r>
              <a:rPr lang="en-US" sz="2400" dirty="0" smtClean="0"/>
              <a:t>Late stage</a:t>
            </a:r>
            <a:endParaRPr lang="en-US" sz="2000" dirty="0"/>
          </a:p>
          <a:p>
            <a:pPr lvl="1"/>
            <a:r>
              <a:rPr lang="en-US" sz="1800" dirty="0" smtClean="0"/>
              <a:t>Fibrosis and narrowing of airways</a:t>
            </a:r>
          </a:p>
          <a:p>
            <a:pPr lvl="1"/>
            <a:r>
              <a:rPr lang="en-US" sz="1800" dirty="0" smtClean="0"/>
              <a:t>Severe stenosis or complete obstruction of airways due to scar formation</a:t>
            </a:r>
            <a:endParaRPr lang="en-US" sz="1800" dirty="0"/>
          </a:p>
          <a:p>
            <a:endParaRPr lang="en-US" sz="2000" dirty="0"/>
          </a:p>
        </p:txBody>
      </p:sp>
      <p:sp>
        <p:nvSpPr>
          <p:cNvPr id="5" name="TextBox 4"/>
          <p:cNvSpPr txBox="1"/>
          <p:nvPr/>
        </p:nvSpPr>
        <p:spPr>
          <a:xfrm>
            <a:off x="3429000" y="5867400"/>
            <a:ext cx="6705600" cy="769441"/>
          </a:xfrm>
          <a:prstGeom prst="rect">
            <a:avLst/>
          </a:prstGeom>
          <a:noFill/>
        </p:spPr>
        <p:txBody>
          <a:bodyPr wrap="square" rtlCol="0">
            <a:spAutoFit/>
          </a:bodyPr>
          <a:lstStyle/>
          <a:p>
            <a:r>
              <a:rPr lang="en-US" sz="1100" dirty="0" smtClean="0"/>
              <a:t>BMJ </a:t>
            </a:r>
            <a:r>
              <a:rPr lang="en-US" sz="1100" dirty="0"/>
              <a:t>case reports. 2012;2012:bcr2012007329 </a:t>
            </a:r>
            <a:endParaRPr lang="en-US" sz="1100" dirty="0" smtClean="0"/>
          </a:p>
          <a:p>
            <a:r>
              <a:rPr lang="en-US" sz="1100" dirty="0" err="1"/>
              <a:t>Respirology</a:t>
            </a:r>
            <a:r>
              <a:rPr lang="en-US" sz="1100" dirty="0"/>
              <a:t>. 2003;8(4):541-3 </a:t>
            </a:r>
            <a:endParaRPr lang="en-US" sz="1100" dirty="0" smtClean="0"/>
          </a:p>
          <a:p>
            <a:r>
              <a:rPr lang="en-US" sz="1100" dirty="0" smtClean="0"/>
              <a:t>Journal </a:t>
            </a:r>
            <a:r>
              <a:rPr lang="en-US" sz="1100" dirty="0"/>
              <a:t>of </a:t>
            </a:r>
            <a:r>
              <a:rPr lang="en-US" sz="1100" dirty="0" err="1"/>
              <a:t>Bronchology</a:t>
            </a:r>
            <a:r>
              <a:rPr lang="en-US" sz="1100" dirty="0"/>
              <a:t> &amp; Interventional Pulmonology. 2003;10(3):210 </a:t>
            </a:r>
          </a:p>
          <a:p>
            <a:endParaRPr lang="en-US" sz="1100" dirty="0"/>
          </a:p>
        </p:txBody>
      </p:sp>
    </p:spTree>
    <p:extLst>
      <p:ext uri="{BB962C8B-B14F-4D97-AF65-F5344CB8AC3E}">
        <p14:creationId xmlns:p14="http://schemas.microsoft.com/office/powerpoint/2010/main" val="9741476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5943600" cy="1143000"/>
          </a:xfrm>
        </p:spPr>
        <p:txBody>
          <a:bodyPr/>
          <a:lstStyle/>
          <a:p>
            <a:r>
              <a:rPr lang="en-US" sz="1800" dirty="0">
                <a:solidFill>
                  <a:schemeClr val="bg1"/>
                </a:solidFill>
              </a:rPr>
              <a:t>Pill aspiration: Central Airway manifestations</a:t>
            </a:r>
            <a:br>
              <a:rPr lang="en-US" sz="1800" dirty="0">
                <a:solidFill>
                  <a:schemeClr val="bg1"/>
                </a:solidFill>
              </a:rPr>
            </a:br>
            <a:r>
              <a:rPr lang="en-US" sz="1800" dirty="0">
                <a:solidFill>
                  <a:schemeClr val="bg1"/>
                </a:solidFill>
              </a:rPr>
              <a:t>Iron pill </a:t>
            </a:r>
            <a:r>
              <a:rPr lang="en-US" sz="1800" dirty="0" smtClean="0">
                <a:solidFill>
                  <a:schemeClr val="bg1"/>
                </a:solidFill>
              </a:rPr>
              <a:t>aspiration</a:t>
            </a:r>
            <a:r>
              <a:rPr lang="en-US" sz="1800" dirty="0">
                <a:solidFill>
                  <a:schemeClr val="bg1"/>
                </a:solidFill>
              </a:rPr>
              <a:t> </a:t>
            </a:r>
            <a:r>
              <a:rPr lang="en-US" sz="1800" dirty="0" smtClean="0">
                <a:solidFill>
                  <a:schemeClr val="bg1"/>
                </a:solidFill>
              </a:rPr>
              <a:t>syndrome</a:t>
            </a:r>
            <a:endParaRPr lang="en-US" sz="1800" dirty="0"/>
          </a:p>
        </p:txBody>
      </p:sp>
      <p:sp>
        <p:nvSpPr>
          <p:cNvPr id="4" name="Content Placeholder 3"/>
          <p:cNvSpPr>
            <a:spLocks noGrp="1"/>
          </p:cNvSpPr>
          <p:nvPr>
            <p:ph sz="half" idx="1"/>
          </p:nvPr>
        </p:nvSpPr>
        <p:spPr>
          <a:xfrm>
            <a:off x="533400" y="2329348"/>
            <a:ext cx="8077200" cy="4525963"/>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smtClean="0"/>
              <a:t>Iron pill aspiration syndrome first proposed by Lee et al. and consists of triad of</a:t>
            </a:r>
          </a:p>
          <a:p>
            <a:pPr marL="0" marR="0" lvl="0" indent="0" defTabSz="914400" eaLnBrk="1" fontAlgn="auto" latinLnBrk="0" hangingPunct="1">
              <a:lnSpc>
                <a:spcPct val="100000"/>
              </a:lnSpc>
              <a:spcBef>
                <a:spcPts val="0"/>
              </a:spcBef>
              <a:spcAft>
                <a:spcPts val="0"/>
              </a:spcAft>
              <a:buClrTx/>
              <a:buSzTx/>
              <a:buFontTx/>
              <a:buNone/>
              <a:tabLst/>
              <a:defRPr/>
            </a:pPr>
            <a:endParaRPr lang="en-US" sz="2000" dirty="0" smtClean="0"/>
          </a:p>
          <a:p>
            <a:pPr marL="514350" marR="0" lvl="0" indent="-514350" defTabSz="914400" eaLnBrk="1" fontAlgn="auto" latinLnBrk="0" hangingPunct="1">
              <a:lnSpc>
                <a:spcPct val="100000"/>
              </a:lnSpc>
              <a:spcBef>
                <a:spcPts val="0"/>
              </a:spcBef>
              <a:spcAft>
                <a:spcPts val="0"/>
              </a:spcAft>
              <a:buClrTx/>
              <a:buSzTx/>
              <a:buFont typeface="+mj-lt"/>
              <a:buAutoNum type="romanUcPeriod"/>
              <a:tabLst/>
              <a:defRPr/>
            </a:pPr>
            <a:r>
              <a:rPr lang="en-US" sz="2000" dirty="0" smtClean="0"/>
              <a:t>Aspiration event of iron pill</a:t>
            </a:r>
          </a:p>
          <a:p>
            <a:pPr marL="514350" marR="0" lvl="0" indent="-514350" defTabSz="914400" eaLnBrk="1" fontAlgn="auto" latinLnBrk="0" hangingPunct="1">
              <a:lnSpc>
                <a:spcPct val="100000"/>
              </a:lnSpc>
              <a:spcBef>
                <a:spcPts val="0"/>
              </a:spcBef>
              <a:spcAft>
                <a:spcPts val="0"/>
              </a:spcAft>
              <a:buClrTx/>
              <a:buSzTx/>
              <a:buFont typeface="+mj-lt"/>
              <a:buAutoNum type="romanUcPeriod"/>
              <a:tabLst/>
              <a:defRPr/>
            </a:pPr>
            <a:endParaRPr lang="en-US" sz="2000" dirty="0" smtClean="0"/>
          </a:p>
          <a:p>
            <a:pPr marL="514350" marR="0" lvl="0" indent="-514350" defTabSz="914400" eaLnBrk="1" fontAlgn="auto" latinLnBrk="0" hangingPunct="1">
              <a:lnSpc>
                <a:spcPct val="100000"/>
              </a:lnSpc>
              <a:spcBef>
                <a:spcPts val="0"/>
              </a:spcBef>
              <a:spcAft>
                <a:spcPts val="0"/>
              </a:spcAft>
              <a:buClrTx/>
              <a:buSzTx/>
              <a:buFont typeface="+mj-lt"/>
              <a:buAutoNum type="romanUcPeriod"/>
              <a:tabLst/>
              <a:defRPr/>
            </a:pPr>
            <a:r>
              <a:rPr lang="en-US" sz="2000" dirty="0" smtClean="0"/>
              <a:t>Airway inflammation with bronchial stenosis</a:t>
            </a:r>
          </a:p>
          <a:p>
            <a:pPr marL="514350" marR="0" lvl="0" indent="-514350" defTabSz="914400" eaLnBrk="1" fontAlgn="auto" latinLnBrk="0" hangingPunct="1">
              <a:lnSpc>
                <a:spcPct val="100000"/>
              </a:lnSpc>
              <a:spcBef>
                <a:spcPts val="0"/>
              </a:spcBef>
              <a:spcAft>
                <a:spcPts val="0"/>
              </a:spcAft>
              <a:buClrTx/>
              <a:buSzTx/>
              <a:buFont typeface="+mj-lt"/>
              <a:buAutoNum type="romanUcPeriod"/>
              <a:tabLst/>
              <a:defRPr/>
            </a:pPr>
            <a:endParaRPr lang="en-US" sz="2000" dirty="0" smtClean="0"/>
          </a:p>
          <a:p>
            <a:pPr marL="514350" marR="0" lvl="0" indent="-514350" defTabSz="914400" eaLnBrk="1" fontAlgn="auto" latinLnBrk="0" hangingPunct="1">
              <a:lnSpc>
                <a:spcPct val="100000"/>
              </a:lnSpc>
              <a:spcBef>
                <a:spcPts val="0"/>
              </a:spcBef>
              <a:spcAft>
                <a:spcPts val="0"/>
              </a:spcAft>
              <a:buClrTx/>
              <a:buSzTx/>
              <a:buFont typeface="+mj-lt"/>
              <a:buAutoNum type="romanUcPeriod"/>
              <a:tabLst/>
              <a:defRPr/>
            </a:pPr>
            <a:r>
              <a:rPr lang="en-US" sz="2000" dirty="0" smtClean="0"/>
              <a:t>Iron deposits in bronchial biopsy specimen even in the absence of actual iron tablet in airways </a:t>
            </a:r>
          </a:p>
        </p:txBody>
      </p:sp>
      <p:sp>
        <p:nvSpPr>
          <p:cNvPr id="5" name="TextBox 4"/>
          <p:cNvSpPr txBox="1"/>
          <p:nvPr/>
        </p:nvSpPr>
        <p:spPr>
          <a:xfrm>
            <a:off x="5638800" y="6172200"/>
            <a:ext cx="6705600" cy="276999"/>
          </a:xfrm>
          <a:prstGeom prst="rect">
            <a:avLst/>
          </a:prstGeom>
          <a:noFill/>
        </p:spPr>
        <p:txBody>
          <a:bodyPr wrap="square" rtlCol="0">
            <a:spAutoFit/>
          </a:bodyPr>
          <a:lstStyle/>
          <a:p>
            <a:r>
              <a:rPr lang="en-US" sz="1200" smtClean="0"/>
              <a:t>CHEST. </a:t>
            </a:r>
            <a:r>
              <a:rPr lang="en-US" sz="1200" dirty="0"/>
              <a:t>2002;121(4):1355-7 </a:t>
            </a:r>
          </a:p>
        </p:txBody>
      </p:sp>
    </p:spTree>
    <p:extLst>
      <p:ext uri="{BB962C8B-B14F-4D97-AF65-F5344CB8AC3E}">
        <p14:creationId xmlns:p14="http://schemas.microsoft.com/office/powerpoint/2010/main" val="14103033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5943600" cy="1143000"/>
          </a:xfrm>
        </p:spPr>
        <p:txBody>
          <a:bodyPr/>
          <a:lstStyle/>
          <a:p>
            <a:r>
              <a:rPr lang="en-US" sz="1800" dirty="0">
                <a:solidFill>
                  <a:schemeClr val="bg1"/>
                </a:solidFill>
              </a:rPr>
              <a:t>Pill aspiration: Central Airway manifestations</a:t>
            </a:r>
            <a:br>
              <a:rPr lang="en-US" sz="1800" dirty="0">
                <a:solidFill>
                  <a:schemeClr val="bg1"/>
                </a:solidFill>
              </a:rPr>
            </a:br>
            <a:r>
              <a:rPr lang="en-US" sz="1800" dirty="0">
                <a:solidFill>
                  <a:schemeClr val="bg1"/>
                </a:solidFill>
              </a:rPr>
              <a:t>Iron pill aspiration: </a:t>
            </a:r>
            <a:r>
              <a:rPr lang="en-US" sz="1800" dirty="0" smtClean="0">
                <a:solidFill>
                  <a:schemeClr val="bg1"/>
                </a:solidFill>
              </a:rPr>
              <a:t>Histological findings</a:t>
            </a:r>
            <a:endParaRPr lang="en-US" sz="1800" dirty="0"/>
          </a:p>
        </p:txBody>
      </p:sp>
      <p:sp>
        <p:nvSpPr>
          <p:cNvPr id="4" name="Content Placeholder 3"/>
          <p:cNvSpPr>
            <a:spLocks noGrp="1"/>
          </p:cNvSpPr>
          <p:nvPr>
            <p:ph sz="half" idx="1"/>
          </p:nvPr>
        </p:nvSpPr>
        <p:spPr>
          <a:xfrm>
            <a:off x="381000" y="2038568"/>
            <a:ext cx="8077200" cy="4525963"/>
          </a:xfrm>
        </p:spPr>
        <p:txBody>
          <a:bodyPr/>
          <a:lstStyle/>
          <a:p>
            <a:r>
              <a:rPr lang="en-US" sz="2000" dirty="0" smtClean="0"/>
              <a:t>Specific golden or yellowish airway mucosal pigmentation at the site of injury</a:t>
            </a:r>
          </a:p>
          <a:p>
            <a:endParaRPr lang="en-US" sz="2000" dirty="0" smtClean="0"/>
          </a:p>
          <a:p>
            <a:r>
              <a:rPr lang="en-US" sz="2000" dirty="0" smtClean="0"/>
              <a:t>Prussian blue or </a:t>
            </a:r>
            <a:r>
              <a:rPr lang="en-US" sz="2000" dirty="0" err="1" smtClean="0"/>
              <a:t>Perls</a:t>
            </a:r>
            <a:r>
              <a:rPr lang="en-US" sz="2000" dirty="0" smtClean="0"/>
              <a:t> Prussian blue used for detection of iron in biopsy specimen</a:t>
            </a:r>
          </a:p>
          <a:p>
            <a:endParaRPr lang="en-US" sz="2000" dirty="0" smtClean="0"/>
          </a:p>
          <a:p>
            <a:r>
              <a:rPr lang="en-US" sz="2000" dirty="0" smtClean="0"/>
              <a:t>Early histological examination may show squamous metaplasia of epithelium </a:t>
            </a:r>
          </a:p>
          <a:p>
            <a:endParaRPr lang="en-US" sz="2000" dirty="0" smtClean="0"/>
          </a:p>
          <a:p>
            <a:r>
              <a:rPr lang="en-US" sz="2000" dirty="0" smtClean="0"/>
              <a:t>Late histological examination significant for scarring and fibrosis</a:t>
            </a:r>
          </a:p>
        </p:txBody>
      </p:sp>
      <p:sp>
        <p:nvSpPr>
          <p:cNvPr id="5" name="TextBox 4"/>
          <p:cNvSpPr txBox="1"/>
          <p:nvPr/>
        </p:nvSpPr>
        <p:spPr>
          <a:xfrm>
            <a:off x="4724400" y="6019800"/>
            <a:ext cx="6705600" cy="677108"/>
          </a:xfrm>
          <a:prstGeom prst="rect">
            <a:avLst/>
          </a:prstGeom>
          <a:noFill/>
        </p:spPr>
        <p:txBody>
          <a:bodyPr wrap="square" rtlCol="0">
            <a:spAutoFit/>
          </a:bodyPr>
          <a:lstStyle/>
          <a:p>
            <a:r>
              <a:rPr lang="en-US" sz="1200" dirty="0" smtClean="0"/>
              <a:t>Thorax</a:t>
            </a:r>
            <a:r>
              <a:rPr lang="en-US" sz="1200" dirty="0"/>
              <a:t>. 1991;46(2):142 </a:t>
            </a:r>
            <a:endParaRPr lang="en-US" sz="1200" dirty="0" smtClean="0"/>
          </a:p>
          <a:p>
            <a:r>
              <a:rPr lang="en-US" sz="1200" dirty="0" smtClean="0"/>
              <a:t>BMJ </a:t>
            </a:r>
            <a:r>
              <a:rPr lang="en-US" sz="1200" dirty="0"/>
              <a:t>case reports. 2012;2012:bcr2012007329</a:t>
            </a:r>
          </a:p>
          <a:p>
            <a:endParaRPr lang="en-US" sz="1400" dirty="0" smtClean="0"/>
          </a:p>
        </p:txBody>
      </p:sp>
    </p:spTree>
    <p:extLst>
      <p:ext uri="{BB962C8B-B14F-4D97-AF65-F5344CB8AC3E}">
        <p14:creationId xmlns:p14="http://schemas.microsoft.com/office/powerpoint/2010/main" val="5370313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5943600" cy="1143000"/>
          </a:xfrm>
        </p:spPr>
        <p:txBody>
          <a:bodyPr/>
          <a:lstStyle/>
          <a:p>
            <a:r>
              <a:rPr lang="en-US" sz="1800" dirty="0">
                <a:solidFill>
                  <a:schemeClr val="bg1"/>
                </a:solidFill>
              </a:rPr>
              <a:t>Pill aspiration: Central Airway manifestations</a:t>
            </a:r>
            <a:br>
              <a:rPr lang="en-US" sz="1800" dirty="0">
                <a:solidFill>
                  <a:schemeClr val="bg1"/>
                </a:solidFill>
              </a:rPr>
            </a:br>
            <a:r>
              <a:rPr lang="en-US" sz="1800" dirty="0">
                <a:solidFill>
                  <a:schemeClr val="bg1"/>
                </a:solidFill>
              </a:rPr>
              <a:t>Iron pill aspiration: Histological findings</a:t>
            </a:r>
            <a:endParaRPr lang="en-US" sz="1800" dirty="0"/>
          </a:p>
        </p:txBody>
      </p:sp>
      <p:sp>
        <p:nvSpPr>
          <p:cNvPr id="5" name="TextBox 4"/>
          <p:cNvSpPr txBox="1"/>
          <p:nvPr/>
        </p:nvSpPr>
        <p:spPr>
          <a:xfrm>
            <a:off x="1600200" y="5840039"/>
            <a:ext cx="6705600" cy="523220"/>
          </a:xfrm>
          <a:prstGeom prst="rect">
            <a:avLst/>
          </a:prstGeom>
          <a:noFill/>
        </p:spPr>
        <p:txBody>
          <a:bodyPr wrap="square" rtlCol="0">
            <a:spAutoFit/>
          </a:bodyPr>
          <a:lstStyle/>
          <a:p>
            <a:r>
              <a:rPr lang="en-US" sz="1400" dirty="0" smtClean="0"/>
              <a:t>Endobronchial biopsy of the bronchus intermedius - Histopathology positive for Prussian blue stain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605408"/>
            <a:ext cx="4677540" cy="4046861"/>
          </a:xfrm>
          <a:prstGeom prst="rect">
            <a:avLst/>
          </a:prstGeom>
        </p:spPr>
      </p:pic>
      <p:sp>
        <p:nvSpPr>
          <p:cNvPr id="7" name="TextBox 6"/>
          <p:cNvSpPr txBox="1"/>
          <p:nvPr/>
        </p:nvSpPr>
        <p:spPr>
          <a:xfrm>
            <a:off x="6858000" y="5375270"/>
            <a:ext cx="3429000" cy="276999"/>
          </a:xfrm>
          <a:prstGeom prst="rect">
            <a:avLst/>
          </a:prstGeom>
          <a:noFill/>
        </p:spPr>
        <p:txBody>
          <a:bodyPr wrap="square" rtlCol="0">
            <a:spAutoFit/>
          </a:bodyPr>
          <a:lstStyle/>
          <a:p>
            <a:r>
              <a:rPr lang="en-US" sz="1200" i="1" dirty="0" smtClean="0"/>
              <a:t>Courtesy of Dr. Harris</a:t>
            </a:r>
            <a:endParaRPr lang="en-US" sz="1200" i="1" dirty="0"/>
          </a:p>
        </p:txBody>
      </p:sp>
    </p:spTree>
    <p:extLst>
      <p:ext uri="{BB962C8B-B14F-4D97-AF65-F5344CB8AC3E}">
        <p14:creationId xmlns:p14="http://schemas.microsoft.com/office/powerpoint/2010/main" val="7972522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5943600" cy="1143000"/>
          </a:xfrm>
        </p:spPr>
        <p:txBody>
          <a:bodyPr/>
          <a:lstStyle/>
          <a:p>
            <a:r>
              <a:rPr lang="en-US" sz="1800" dirty="0">
                <a:solidFill>
                  <a:schemeClr val="bg1"/>
                </a:solidFill>
              </a:rPr>
              <a:t>Pill aspiration: Central Airway manifestations</a:t>
            </a:r>
            <a:br>
              <a:rPr lang="en-US" sz="1800" dirty="0">
                <a:solidFill>
                  <a:schemeClr val="bg1"/>
                </a:solidFill>
              </a:rPr>
            </a:br>
            <a:r>
              <a:rPr lang="en-US" sz="1800" dirty="0">
                <a:solidFill>
                  <a:schemeClr val="bg1"/>
                </a:solidFill>
              </a:rPr>
              <a:t>Iron </a:t>
            </a:r>
            <a:r>
              <a:rPr lang="en-US" sz="1800">
                <a:solidFill>
                  <a:schemeClr val="bg1"/>
                </a:solidFill>
              </a:rPr>
              <a:t>pill </a:t>
            </a:r>
            <a:r>
              <a:rPr lang="en-US" sz="1800" smtClean="0">
                <a:solidFill>
                  <a:schemeClr val="bg1"/>
                </a:solidFill>
              </a:rPr>
              <a:t>aspiration</a:t>
            </a:r>
            <a:endParaRPr lang="en-US" sz="1800" dirty="0"/>
          </a:p>
        </p:txBody>
      </p:sp>
      <p:sp>
        <p:nvSpPr>
          <p:cNvPr id="5" name="TextBox 4"/>
          <p:cNvSpPr txBox="1"/>
          <p:nvPr/>
        </p:nvSpPr>
        <p:spPr>
          <a:xfrm>
            <a:off x="1066802" y="4746970"/>
            <a:ext cx="6934198" cy="830997"/>
          </a:xfrm>
          <a:prstGeom prst="rect">
            <a:avLst/>
          </a:prstGeom>
          <a:noFill/>
        </p:spPr>
        <p:txBody>
          <a:bodyPr wrap="square" rtlCol="0">
            <a:spAutoFit/>
          </a:bodyPr>
          <a:lstStyle/>
          <a:p>
            <a:r>
              <a:rPr lang="en-US" sz="1600" dirty="0" smtClean="0"/>
              <a:t>A.</a:t>
            </a:r>
            <a:r>
              <a:rPr lang="en-US" sz="1600" dirty="0"/>
              <a:t> Endobronchial ovoid lesion in the right bronchus </a:t>
            </a:r>
            <a:r>
              <a:rPr lang="en-US" sz="1600" dirty="0" smtClean="0"/>
              <a:t>intermedius (BI) B. </a:t>
            </a:r>
            <a:r>
              <a:rPr lang="en-US" sz="1600" dirty="0"/>
              <a:t>Near total occlusion of the BI by a stricture and severe inflammation noted after removal of the lesion </a:t>
            </a:r>
            <a:endParaRPr lang="en-US" sz="1600"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2" y="1963080"/>
            <a:ext cx="6400799" cy="2484518"/>
          </a:xfrm>
          <a:prstGeom prst="rect">
            <a:avLst/>
          </a:prstGeom>
        </p:spPr>
      </p:pic>
      <p:sp>
        <p:nvSpPr>
          <p:cNvPr id="7" name="TextBox 6"/>
          <p:cNvSpPr txBox="1"/>
          <p:nvPr/>
        </p:nvSpPr>
        <p:spPr>
          <a:xfrm>
            <a:off x="7620000" y="4216766"/>
            <a:ext cx="1371600" cy="461665"/>
          </a:xfrm>
          <a:prstGeom prst="rect">
            <a:avLst/>
          </a:prstGeom>
          <a:noFill/>
        </p:spPr>
        <p:txBody>
          <a:bodyPr wrap="square" rtlCol="0">
            <a:spAutoFit/>
          </a:bodyPr>
          <a:lstStyle/>
          <a:p>
            <a:r>
              <a:rPr lang="en-US" sz="1200" i="1" dirty="0"/>
              <a:t>C</a:t>
            </a:r>
            <a:r>
              <a:rPr lang="en-US" sz="1200" i="1" dirty="0" smtClean="0"/>
              <a:t>ourtesy of Dr. Harris</a:t>
            </a:r>
            <a:endParaRPr lang="en-US" sz="1200" i="1" dirty="0"/>
          </a:p>
        </p:txBody>
      </p:sp>
    </p:spTree>
    <p:extLst>
      <p:ext uri="{BB962C8B-B14F-4D97-AF65-F5344CB8AC3E}">
        <p14:creationId xmlns:p14="http://schemas.microsoft.com/office/powerpoint/2010/main" val="16532719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53000" y="2895600"/>
            <a:ext cx="3505200" cy="1384995"/>
          </a:xfrm>
          <a:prstGeom prst="rect">
            <a:avLst/>
          </a:prstGeom>
        </p:spPr>
        <p:txBody>
          <a:bodyPr wrap="square">
            <a:spAutoFit/>
          </a:bodyPr>
          <a:lstStyle/>
          <a:p>
            <a:r>
              <a:rPr lang="en-US" sz="1400" dirty="0">
                <a:solidFill>
                  <a:srgbClr val="141111"/>
                </a:solidFill>
                <a:latin typeface="Georgia" charset="0"/>
              </a:rPr>
              <a:t>Stricture at bronchus intermedius with erosion of mucosa. Center of picture showing right middle lobe lumen with narrowing and mucosal changes; at 4 o’clock, lumen of right lower lobe can be seen. </a:t>
            </a:r>
            <a:endParaRPr lang="en-US" sz="1400" dirty="0"/>
          </a:p>
        </p:txBody>
      </p:sp>
      <p:pic>
        <p:nvPicPr>
          <p:cNvPr id="4" name="Picture 3"/>
          <p:cNvPicPr>
            <a:picLocks noChangeAspect="1"/>
          </p:cNvPicPr>
          <p:nvPr/>
        </p:nvPicPr>
        <p:blipFill>
          <a:blip r:embed="rId3"/>
          <a:stretch>
            <a:fillRect/>
          </a:stretch>
        </p:blipFill>
        <p:spPr>
          <a:xfrm>
            <a:off x="954318" y="2401163"/>
            <a:ext cx="3577764" cy="2971800"/>
          </a:xfrm>
          <a:prstGeom prst="rect">
            <a:avLst/>
          </a:prstGeom>
        </p:spPr>
      </p:pic>
      <p:sp>
        <p:nvSpPr>
          <p:cNvPr id="5" name="Rectangle 4"/>
          <p:cNvSpPr/>
          <p:nvPr/>
        </p:nvSpPr>
        <p:spPr>
          <a:xfrm>
            <a:off x="5723299" y="4419600"/>
            <a:ext cx="2201244" cy="261610"/>
          </a:xfrm>
          <a:prstGeom prst="rect">
            <a:avLst/>
          </a:prstGeom>
        </p:spPr>
        <p:txBody>
          <a:bodyPr wrap="none">
            <a:spAutoFit/>
          </a:bodyPr>
          <a:lstStyle/>
          <a:p>
            <a:r>
              <a:rPr lang="en-US" sz="1100" smtClean="0">
                <a:solidFill>
                  <a:srgbClr val="141111"/>
                </a:solidFill>
                <a:latin typeface="Georgia" charset="0"/>
              </a:rPr>
              <a:t>Delgado et al. </a:t>
            </a:r>
            <a:r>
              <a:rPr lang="mr-IN" sz="1100" dirty="0" smtClean="0">
                <a:solidFill>
                  <a:srgbClr val="141111"/>
                </a:solidFill>
                <a:latin typeface="Georgia" charset="0"/>
              </a:rPr>
              <a:t>2012;3(4</a:t>
            </a:r>
            <a:r>
              <a:rPr lang="mr-IN" sz="1100" dirty="0">
                <a:solidFill>
                  <a:srgbClr val="141111"/>
                </a:solidFill>
                <a:latin typeface="Georgia" charset="0"/>
              </a:rPr>
              <a:t>):34–36. </a:t>
            </a:r>
            <a:endParaRPr lang="mr-IN" sz="1100" dirty="0"/>
          </a:p>
        </p:txBody>
      </p:sp>
      <p:sp>
        <p:nvSpPr>
          <p:cNvPr id="7" name="Title 1"/>
          <p:cNvSpPr>
            <a:spLocks noGrp="1"/>
          </p:cNvSpPr>
          <p:nvPr>
            <p:ph type="title"/>
          </p:nvPr>
        </p:nvSpPr>
        <p:spPr>
          <a:xfrm>
            <a:off x="1676400" y="381000"/>
            <a:ext cx="8229600" cy="1143000"/>
          </a:xfrm>
        </p:spPr>
        <p:txBody>
          <a:bodyPr/>
          <a:lstStyle/>
          <a:p>
            <a:r>
              <a:rPr lang="en-US" sz="1800" dirty="0">
                <a:solidFill>
                  <a:schemeClr val="bg1"/>
                </a:solidFill>
              </a:rPr>
              <a:t>Pill aspiration: Central Airway manifestations</a:t>
            </a:r>
            <a:br>
              <a:rPr lang="en-US" sz="1800" dirty="0">
                <a:solidFill>
                  <a:schemeClr val="bg1"/>
                </a:solidFill>
              </a:rPr>
            </a:br>
            <a:r>
              <a:rPr lang="en-US" sz="1800" dirty="0">
                <a:solidFill>
                  <a:schemeClr val="bg1"/>
                </a:solidFill>
              </a:rPr>
              <a:t>Iron </a:t>
            </a:r>
            <a:r>
              <a:rPr lang="en-US" sz="1800">
                <a:solidFill>
                  <a:schemeClr val="bg1"/>
                </a:solidFill>
              </a:rPr>
              <a:t>pill </a:t>
            </a:r>
            <a:r>
              <a:rPr lang="en-US" sz="1800" smtClean="0">
                <a:solidFill>
                  <a:schemeClr val="bg1"/>
                </a:solidFill>
              </a:rPr>
              <a:t>aspiration</a:t>
            </a:r>
            <a:endParaRPr lang="en-US" sz="1800" dirty="0"/>
          </a:p>
        </p:txBody>
      </p:sp>
    </p:spTree>
    <p:extLst>
      <p:ext uri="{BB962C8B-B14F-4D97-AF65-F5344CB8AC3E}">
        <p14:creationId xmlns:p14="http://schemas.microsoft.com/office/powerpoint/2010/main" val="7331701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5943600" cy="1143000"/>
          </a:xfrm>
        </p:spPr>
        <p:txBody>
          <a:bodyPr/>
          <a:lstStyle/>
          <a:p>
            <a:r>
              <a:rPr lang="en-US" sz="1800" dirty="0">
                <a:solidFill>
                  <a:schemeClr val="bg1"/>
                </a:solidFill>
              </a:rPr>
              <a:t>Pill aspiration: Central Airway manifestations</a:t>
            </a:r>
            <a:br>
              <a:rPr lang="en-US" sz="1800" dirty="0">
                <a:solidFill>
                  <a:schemeClr val="bg1"/>
                </a:solidFill>
              </a:rPr>
            </a:br>
            <a:r>
              <a:rPr lang="en-US" sz="1800" dirty="0">
                <a:solidFill>
                  <a:schemeClr val="bg1"/>
                </a:solidFill>
              </a:rPr>
              <a:t>Iron pill aspiration: </a:t>
            </a:r>
            <a:r>
              <a:rPr lang="en-US" sz="1800" dirty="0" smtClean="0">
                <a:solidFill>
                  <a:schemeClr val="bg1"/>
                </a:solidFill>
              </a:rPr>
              <a:t>Treatment</a:t>
            </a:r>
            <a:endParaRPr lang="en-US" sz="1800" dirty="0"/>
          </a:p>
        </p:txBody>
      </p:sp>
      <p:sp>
        <p:nvSpPr>
          <p:cNvPr id="4" name="Content Placeholder 3"/>
          <p:cNvSpPr>
            <a:spLocks noGrp="1"/>
          </p:cNvSpPr>
          <p:nvPr>
            <p:ph sz="half" idx="1"/>
          </p:nvPr>
        </p:nvSpPr>
        <p:spPr>
          <a:xfrm>
            <a:off x="457200" y="2006930"/>
            <a:ext cx="8077200" cy="4525963"/>
          </a:xfrm>
        </p:spPr>
        <p:txBody>
          <a:bodyPr/>
          <a:lstStyle/>
          <a:p>
            <a:pPr marL="0" indent="-400050" eaLnBrk="1" fontAlgn="auto" hangingPunct="1">
              <a:spcBef>
                <a:spcPts val="0"/>
              </a:spcBef>
              <a:spcAft>
                <a:spcPts val="0"/>
              </a:spcAft>
            </a:pPr>
            <a:r>
              <a:rPr lang="en-US" sz="2400" dirty="0" smtClean="0"/>
              <a:t>Treatment of IPA can be divided into two categories </a:t>
            </a:r>
          </a:p>
          <a:p>
            <a:pPr marL="971550" lvl="1" indent="-571500" eaLnBrk="1" fontAlgn="auto" hangingPunct="1">
              <a:spcBef>
                <a:spcPts val="0"/>
              </a:spcBef>
              <a:spcAft>
                <a:spcPts val="0"/>
              </a:spcAft>
              <a:buFont typeface="+mj-lt"/>
              <a:buAutoNum type="romanUcPeriod"/>
            </a:pPr>
            <a:r>
              <a:rPr lang="en-US" sz="2000" dirty="0" smtClean="0"/>
              <a:t>Immediate </a:t>
            </a:r>
          </a:p>
          <a:p>
            <a:pPr marL="400050" lvl="1" indent="0" eaLnBrk="1" fontAlgn="auto" hangingPunct="1">
              <a:spcBef>
                <a:spcPts val="0"/>
              </a:spcBef>
              <a:spcAft>
                <a:spcPts val="0"/>
              </a:spcAft>
              <a:buNone/>
            </a:pPr>
            <a:r>
              <a:rPr lang="en-US" sz="2000" dirty="0" smtClean="0"/>
              <a:t>Includes urgent bronchoscopy and removal of iron tablet, prevention of further damage of airway mucosa by washing the area</a:t>
            </a:r>
          </a:p>
          <a:p>
            <a:pPr marL="400050" lvl="1" indent="0" eaLnBrk="1" fontAlgn="auto" hangingPunct="1">
              <a:spcBef>
                <a:spcPts val="0"/>
              </a:spcBef>
              <a:spcAft>
                <a:spcPts val="0"/>
              </a:spcAft>
              <a:buNone/>
            </a:pPr>
            <a:endParaRPr lang="en-US" sz="2000" dirty="0" smtClean="0"/>
          </a:p>
          <a:p>
            <a:pPr marL="914400" lvl="1" indent="-514350" eaLnBrk="1" fontAlgn="auto" hangingPunct="1">
              <a:spcBef>
                <a:spcPts val="0"/>
              </a:spcBef>
              <a:spcAft>
                <a:spcPts val="0"/>
              </a:spcAft>
              <a:buFont typeface="+mj-lt"/>
              <a:buAutoNum type="romanUcPeriod" startAt="2"/>
            </a:pPr>
            <a:r>
              <a:rPr lang="en-US" sz="2000" dirty="0" smtClean="0"/>
              <a:t>Treatment of late sequela of IPA</a:t>
            </a:r>
          </a:p>
          <a:p>
            <a:pPr marL="400050" lvl="1" indent="0" eaLnBrk="1" fontAlgn="auto" hangingPunct="1">
              <a:spcBef>
                <a:spcPts val="0"/>
              </a:spcBef>
              <a:spcAft>
                <a:spcPts val="0"/>
              </a:spcAft>
              <a:buNone/>
            </a:pPr>
            <a:r>
              <a:rPr lang="en-US" sz="2000" dirty="0" smtClean="0"/>
              <a:t>Mostly includes management of airway stenosis by using different bronchoscopic modalities</a:t>
            </a:r>
          </a:p>
          <a:p>
            <a:pPr marL="400050" lvl="1" indent="0" eaLnBrk="1" fontAlgn="auto" hangingPunct="1">
              <a:spcBef>
                <a:spcPts val="0"/>
              </a:spcBef>
              <a:spcAft>
                <a:spcPts val="0"/>
              </a:spcAft>
              <a:buNone/>
            </a:pPr>
            <a:endParaRPr lang="en-US" sz="2000" dirty="0" smtClean="0"/>
          </a:p>
          <a:p>
            <a:pPr marL="914400" lvl="1" indent="-514350" eaLnBrk="1" fontAlgn="auto" hangingPunct="1">
              <a:spcBef>
                <a:spcPts val="0"/>
              </a:spcBef>
              <a:spcAft>
                <a:spcPts val="0"/>
              </a:spcAft>
              <a:buFont typeface="+mj-lt"/>
              <a:buAutoNum type="romanUcPeriod"/>
            </a:pPr>
            <a:endParaRPr lang="en-US" sz="2000" dirty="0" smtClean="0"/>
          </a:p>
        </p:txBody>
      </p:sp>
      <p:sp>
        <p:nvSpPr>
          <p:cNvPr id="5" name="TextBox 4"/>
          <p:cNvSpPr txBox="1"/>
          <p:nvPr/>
        </p:nvSpPr>
        <p:spPr>
          <a:xfrm>
            <a:off x="3276600" y="5943600"/>
            <a:ext cx="6705600" cy="677108"/>
          </a:xfrm>
          <a:prstGeom prst="rect">
            <a:avLst/>
          </a:prstGeom>
          <a:noFill/>
        </p:spPr>
        <p:txBody>
          <a:bodyPr wrap="square" rtlCol="0">
            <a:spAutoFit/>
          </a:bodyPr>
          <a:lstStyle/>
          <a:p>
            <a:r>
              <a:rPr lang="en-US" sz="1200" dirty="0" smtClean="0"/>
              <a:t>Critical </a:t>
            </a:r>
            <a:r>
              <a:rPr lang="en-US" sz="1200" dirty="0"/>
              <a:t>Care Medicine. 2014;42(12):A1629 </a:t>
            </a:r>
            <a:r>
              <a:rPr lang="en-US" sz="1200" dirty="0" smtClean="0"/>
              <a:t> </a:t>
            </a:r>
          </a:p>
          <a:p>
            <a:r>
              <a:rPr lang="en-US" sz="1200" dirty="0" smtClean="0"/>
              <a:t>Journal </a:t>
            </a:r>
            <a:r>
              <a:rPr lang="en-US" sz="1200" dirty="0"/>
              <a:t>of </a:t>
            </a:r>
            <a:r>
              <a:rPr lang="en-US" sz="1200" dirty="0" err="1"/>
              <a:t>bronchology</a:t>
            </a:r>
            <a:r>
              <a:rPr lang="en-US" sz="1200" dirty="0"/>
              <a:t> &amp; interventional pulmonology. 2013;20(1):96-7 </a:t>
            </a:r>
          </a:p>
          <a:p>
            <a:endParaRPr lang="en-US" sz="1400" dirty="0" smtClean="0"/>
          </a:p>
        </p:txBody>
      </p:sp>
    </p:spTree>
    <p:extLst>
      <p:ext uri="{BB962C8B-B14F-4D97-AF65-F5344CB8AC3E}">
        <p14:creationId xmlns:p14="http://schemas.microsoft.com/office/powerpoint/2010/main" val="14600047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5943600" cy="1143000"/>
          </a:xfrm>
        </p:spPr>
        <p:txBody>
          <a:bodyPr/>
          <a:lstStyle/>
          <a:p>
            <a:r>
              <a:rPr lang="en-US" sz="1800" dirty="0">
                <a:solidFill>
                  <a:schemeClr val="bg1"/>
                </a:solidFill>
              </a:rPr>
              <a:t>Pill aspiration: Central Airway manifestations</a:t>
            </a:r>
            <a:br>
              <a:rPr lang="en-US" sz="1800" dirty="0">
                <a:solidFill>
                  <a:schemeClr val="bg1"/>
                </a:solidFill>
              </a:rPr>
            </a:br>
            <a:r>
              <a:rPr lang="en-US" sz="1800" dirty="0">
                <a:solidFill>
                  <a:schemeClr val="bg1"/>
                </a:solidFill>
              </a:rPr>
              <a:t>Iron pill aspiration: Treatment</a:t>
            </a:r>
            <a:endParaRPr lang="en-US" sz="1800" dirty="0"/>
          </a:p>
        </p:txBody>
      </p:sp>
      <p:sp>
        <p:nvSpPr>
          <p:cNvPr id="4" name="Content Placeholder 3"/>
          <p:cNvSpPr>
            <a:spLocks noGrp="1"/>
          </p:cNvSpPr>
          <p:nvPr>
            <p:ph sz="half" idx="1"/>
          </p:nvPr>
        </p:nvSpPr>
        <p:spPr>
          <a:xfrm>
            <a:off x="473336" y="1828800"/>
            <a:ext cx="8077200" cy="4525963"/>
          </a:xfrm>
        </p:spPr>
        <p:txBody>
          <a:bodyPr/>
          <a:lstStyle/>
          <a:p>
            <a:pPr marL="0" indent="0" eaLnBrk="1" fontAlgn="auto" hangingPunct="1">
              <a:spcBef>
                <a:spcPts val="0"/>
              </a:spcBef>
              <a:spcAft>
                <a:spcPts val="0"/>
              </a:spcAft>
              <a:buNone/>
            </a:pPr>
            <a:r>
              <a:rPr lang="en-US" sz="2000" dirty="0" smtClean="0"/>
              <a:t>Prevention of airway stenosis and fibrosis</a:t>
            </a:r>
            <a:endParaRPr lang="en-US" sz="2000" dirty="0"/>
          </a:p>
          <a:p>
            <a:pPr lvl="1" indent="-342900" eaLnBrk="1" fontAlgn="auto" hangingPunct="1">
              <a:spcBef>
                <a:spcPts val="0"/>
              </a:spcBef>
              <a:spcAft>
                <a:spcPts val="0"/>
              </a:spcAft>
            </a:pPr>
            <a:r>
              <a:rPr lang="en-US" sz="1800" dirty="0" smtClean="0"/>
              <a:t>Early removal of aspirated tablet and bronchial wash to prevent further oxidative damage of airway mucosa</a:t>
            </a:r>
          </a:p>
          <a:p>
            <a:pPr lvl="1" indent="-342900" eaLnBrk="1" fontAlgn="auto" hangingPunct="1">
              <a:spcBef>
                <a:spcPts val="0"/>
              </a:spcBef>
              <a:spcAft>
                <a:spcPts val="0"/>
              </a:spcAft>
            </a:pPr>
            <a:endParaRPr lang="en-US" sz="1800" dirty="0"/>
          </a:p>
          <a:p>
            <a:pPr lvl="1" indent="-342900" eaLnBrk="1" fontAlgn="auto" hangingPunct="1">
              <a:spcBef>
                <a:spcPts val="0"/>
              </a:spcBef>
              <a:spcAft>
                <a:spcPts val="0"/>
              </a:spcAft>
            </a:pPr>
            <a:r>
              <a:rPr lang="en-US" sz="1800" dirty="0" smtClean="0"/>
              <a:t>Use of topical </a:t>
            </a:r>
            <a:r>
              <a:rPr lang="en-US" sz="1800" dirty="0" err="1" smtClean="0"/>
              <a:t>mitomycin</a:t>
            </a:r>
            <a:r>
              <a:rPr lang="en-US" sz="1800" dirty="0" smtClean="0"/>
              <a:t> C to inhibit fibroblast activity and limit granulation tissue formation (case reports with variable success)</a:t>
            </a:r>
          </a:p>
          <a:p>
            <a:pPr lvl="1" indent="-342900" eaLnBrk="1" fontAlgn="auto" hangingPunct="1">
              <a:spcBef>
                <a:spcPts val="0"/>
              </a:spcBef>
              <a:spcAft>
                <a:spcPts val="0"/>
              </a:spcAft>
            </a:pPr>
            <a:endParaRPr lang="en-US" sz="1800" dirty="0" smtClean="0"/>
          </a:p>
          <a:p>
            <a:pPr lvl="1" indent="-342900" eaLnBrk="1" fontAlgn="auto" hangingPunct="1">
              <a:spcBef>
                <a:spcPts val="0"/>
              </a:spcBef>
              <a:spcAft>
                <a:spcPts val="0"/>
              </a:spcAft>
            </a:pPr>
            <a:r>
              <a:rPr lang="en-US" sz="1800" dirty="0"/>
              <a:t>Use of topical (submucosal injection, inhalation) and systemic steroids for prevention of excessive granulation (case reports with variable success</a:t>
            </a:r>
            <a:r>
              <a:rPr lang="en-US" sz="1800" dirty="0" smtClean="0"/>
              <a:t>)</a:t>
            </a:r>
          </a:p>
          <a:p>
            <a:pPr lvl="1" indent="-342900" eaLnBrk="1" fontAlgn="auto" hangingPunct="1">
              <a:spcBef>
                <a:spcPts val="0"/>
              </a:spcBef>
              <a:spcAft>
                <a:spcPts val="0"/>
              </a:spcAft>
            </a:pPr>
            <a:endParaRPr lang="en-US" sz="1800" dirty="0"/>
          </a:p>
          <a:p>
            <a:pPr lvl="1" indent="-342900" eaLnBrk="1" fontAlgn="auto" hangingPunct="1">
              <a:spcBef>
                <a:spcPts val="0"/>
              </a:spcBef>
              <a:spcAft>
                <a:spcPts val="0"/>
              </a:spcAft>
            </a:pPr>
            <a:r>
              <a:rPr lang="en-US" sz="1800" dirty="0"/>
              <a:t>Use of antibiotics for post obstructive pneumonia and prevention of further bronchial mucosal inflammation</a:t>
            </a:r>
          </a:p>
          <a:p>
            <a:pPr lvl="1" indent="-342900" eaLnBrk="1" fontAlgn="auto" hangingPunct="1">
              <a:spcBef>
                <a:spcPts val="0"/>
              </a:spcBef>
              <a:spcAft>
                <a:spcPts val="0"/>
              </a:spcAft>
            </a:pPr>
            <a:endParaRPr lang="en-US" sz="2000" dirty="0" smtClean="0"/>
          </a:p>
          <a:p>
            <a:pPr lvl="1" indent="-342900" eaLnBrk="1" fontAlgn="auto" hangingPunct="1">
              <a:spcBef>
                <a:spcPts val="0"/>
              </a:spcBef>
              <a:spcAft>
                <a:spcPts val="0"/>
              </a:spcAft>
            </a:pPr>
            <a:endParaRPr lang="en-US" sz="2000" dirty="0" smtClean="0"/>
          </a:p>
          <a:p>
            <a:pPr lvl="1" indent="-342900" eaLnBrk="1" fontAlgn="auto" hangingPunct="1">
              <a:spcBef>
                <a:spcPts val="0"/>
              </a:spcBef>
              <a:spcAft>
                <a:spcPts val="0"/>
              </a:spcAft>
            </a:pPr>
            <a:endParaRPr lang="en-US" sz="2000" dirty="0" smtClean="0"/>
          </a:p>
          <a:p>
            <a:pPr lvl="1" indent="-342900" eaLnBrk="1" fontAlgn="auto" hangingPunct="1">
              <a:spcBef>
                <a:spcPts val="0"/>
              </a:spcBef>
              <a:spcAft>
                <a:spcPts val="0"/>
              </a:spcAft>
            </a:pPr>
            <a:endParaRPr lang="en-US" sz="2000" dirty="0" smtClean="0"/>
          </a:p>
          <a:p>
            <a:pPr marL="914400" lvl="1" indent="-514350" eaLnBrk="1" fontAlgn="auto" hangingPunct="1">
              <a:spcBef>
                <a:spcPts val="0"/>
              </a:spcBef>
              <a:spcAft>
                <a:spcPts val="0"/>
              </a:spcAft>
              <a:buFont typeface="+mj-lt"/>
              <a:buAutoNum type="romanUcPeriod"/>
            </a:pPr>
            <a:endParaRPr lang="en-US" sz="2000" dirty="0" smtClean="0"/>
          </a:p>
        </p:txBody>
      </p:sp>
      <p:sp>
        <p:nvSpPr>
          <p:cNvPr id="5" name="TextBox 4"/>
          <p:cNvSpPr txBox="1"/>
          <p:nvPr/>
        </p:nvSpPr>
        <p:spPr>
          <a:xfrm>
            <a:off x="4648200" y="5827355"/>
            <a:ext cx="6705600" cy="923330"/>
          </a:xfrm>
          <a:prstGeom prst="rect">
            <a:avLst/>
          </a:prstGeom>
          <a:noFill/>
        </p:spPr>
        <p:txBody>
          <a:bodyPr wrap="square" rtlCol="0">
            <a:spAutoFit/>
          </a:bodyPr>
          <a:lstStyle/>
          <a:p>
            <a:r>
              <a:rPr lang="en-US" sz="1050" smtClean="0"/>
              <a:t>CHEST. </a:t>
            </a:r>
            <a:r>
              <a:rPr lang="en-US" sz="1050" dirty="0"/>
              <a:t>2002;121(4):</a:t>
            </a:r>
            <a:r>
              <a:rPr lang="en-US" sz="1050" dirty="0" smtClean="0"/>
              <a:t>1355-7</a:t>
            </a:r>
          </a:p>
          <a:p>
            <a:r>
              <a:rPr lang="en-US" sz="1050" dirty="0" smtClean="0"/>
              <a:t>European </a:t>
            </a:r>
            <a:r>
              <a:rPr lang="en-US" sz="1050" dirty="0"/>
              <a:t>Respiratory Journal. 1994;7(9):</a:t>
            </a:r>
            <a:r>
              <a:rPr lang="en-US" sz="1050" dirty="0" smtClean="0"/>
              <a:t>1710-1</a:t>
            </a:r>
          </a:p>
          <a:p>
            <a:r>
              <a:rPr lang="en-US" sz="1050" dirty="0"/>
              <a:t>Respiratory medicine case reports. 2015;15:33-5</a:t>
            </a:r>
          </a:p>
          <a:p>
            <a:r>
              <a:rPr lang="en-US" sz="1050" dirty="0"/>
              <a:t>Critical Care Medicine. 2014;42(12):A1629   </a:t>
            </a:r>
          </a:p>
          <a:p>
            <a:endParaRPr lang="en-US" sz="1100" dirty="0" smtClean="0"/>
          </a:p>
        </p:txBody>
      </p:sp>
    </p:spTree>
    <p:extLst>
      <p:ext uri="{BB962C8B-B14F-4D97-AF65-F5344CB8AC3E}">
        <p14:creationId xmlns:p14="http://schemas.microsoft.com/office/powerpoint/2010/main" val="3249960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5943600" cy="1143000"/>
          </a:xfrm>
        </p:spPr>
        <p:txBody>
          <a:bodyPr/>
          <a:lstStyle/>
          <a:p>
            <a:r>
              <a:rPr lang="en-US" sz="1800" dirty="0">
                <a:solidFill>
                  <a:schemeClr val="bg1"/>
                </a:solidFill>
              </a:rPr>
              <a:t>Pill aspiration: Central Airway manifestations</a:t>
            </a:r>
            <a:br>
              <a:rPr lang="en-US" sz="1800" dirty="0">
                <a:solidFill>
                  <a:schemeClr val="bg1"/>
                </a:solidFill>
              </a:rPr>
            </a:br>
            <a:r>
              <a:rPr lang="en-US" sz="1800" dirty="0">
                <a:solidFill>
                  <a:schemeClr val="bg1"/>
                </a:solidFill>
              </a:rPr>
              <a:t>Iron pill aspiration: </a:t>
            </a:r>
            <a:r>
              <a:rPr lang="en-US" sz="1800" dirty="0" smtClean="0">
                <a:solidFill>
                  <a:schemeClr val="bg1"/>
                </a:solidFill>
              </a:rPr>
              <a:t>Possible complications</a:t>
            </a:r>
            <a:endParaRPr lang="en-US" sz="1800" dirty="0"/>
          </a:p>
        </p:txBody>
      </p:sp>
      <p:sp>
        <p:nvSpPr>
          <p:cNvPr id="4" name="Content Placeholder 3"/>
          <p:cNvSpPr>
            <a:spLocks noGrp="1"/>
          </p:cNvSpPr>
          <p:nvPr>
            <p:ph sz="half" idx="1"/>
          </p:nvPr>
        </p:nvSpPr>
        <p:spPr>
          <a:xfrm>
            <a:off x="457200" y="2010647"/>
            <a:ext cx="8077200" cy="4525963"/>
          </a:xfrm>
        </p:spPr>
        <p:txBody>
          <a:bodyPr/>
          <a:lstStyle/>
          <a:p>
            <a:pPr marL="0" indent="0" eaLnBrk="1" fontAlgn="auto" hangingPunct="1">
              <a:spcBef>
                <a:spcPts val="0"/>
              </a:spcBef>
              <a:spcAft>
                <a:spcPts val="0"/>
              </a:spcAft>
              <a:buNone/>
            </a:pPr>
            <a:r>
              <a:rPr lang="en-US" sz="2400" dirty="0" smtClean="0"/>
              <a:t>IPA and related complications</a:t>
            </a:r>
          </a:p>
          <a:p>
            <a:pPr lvl="1" indent="-342900" eaLnBrk="1" fontAlgn="auto" hangingPunct="1">
              <a:spcBef>
                <a:spcPts val="0"/>
              </a:spcBef>
              <a:spcAft>
                <a:spcPts val="0"/>
              </a:spcAft>
            </a:pPr>
            <a:r>
              <a:rPr lang="en-US" sz="2000" dirty="0" smtClean="0"/>
              <a:t>Airway mucosal necrosis, ulcerations</a:t>
            </a:r>
            <a:r>
              <a:rPr lang="en-US" sz="2000" dirty="0"/>
              <a:t> </a:t>
            </a:r>
            <a:r>
              <a:rPr lang="en-US" sz="2000" dirty="0" smtClean="0"/>
              <a:t>and permanent stenosis and atelectasis of affected part of the lung</a:t>
            </a:r>
          </a:p>
          <a:p>
            <a:pPr lvl="1" indent="-342900" eaLnBrk="1" fontAlgn="auto" hangingPunct="1">
              <a:spcBef>
                <a:spcPts val="0"/>
              </a:spcBef>
              <a:spcAft>
                <a:spcPts val="0"/>
              </a:spcAft>
            </a:pPr>
            <a:endParaRPr lang="en-US" sz="2000" dirty="0" smtClean="0"/>
          </a:p>
          <a:p>
            <a:pPr lvl="1" indent="-342900" eaLnBrk="1" fontAlgn="auto" hangingPunct="1">
              <a:spcBef>
                <a:spcPts val="0"/>
              </a:spcBef>
              <a:spcAft>
                <a:spcPts val="0"/>
              </a:spcAft>
            </a:pPr>
            <a:r>
              <a:rPr lang="en-US" sz="2000" dirty="0" smtClean="0"/>
              <a:t>Significant morbidity related to complete airway obstruction and massive hemoptysis necessitating surgical lung resection </a:t>
            </a:r>
          </a:p>
          <a:p>
            <a:pPr lvl="1" indent="-342900" eaLnBrk="1" fontAlgn="auto" hangingPunct="1">
              <a:spcBef>
                <a:spcPts val="0"/>
              </a:spcBef>
              <a:spcAft>
                <a:spcPts val="0"/>
              </a:spcAft>
            </a:pPr>
            <a:endParaRPr lang="en-US" sz="2000" dirty="0"/>
          </a:p>
          <a:p>
            <a:pPr lvl="1" indent="-342900" eaLnBrk="1" fontAlgn="auto" hangingPunct="1">
              <a:spcBef>
                <a:spcPts val="0"/>
              </a:spcBef>
              <a:spcAft>
                <a:spcPts val="0"/>
              </a:spcAft>
            </a:pPr>
            <a:r>
              <a:rPr lang="en-US" sz="2000" dirty="0" smtClean="0"/>
              <a:t>Hemoptysis due to ulceration of mucosa, fatality related to massive hemoptysis due to ulceration into the pulmonary vasculature</a:t>
            </a:r>
          </a:p>
        </p:txBody>
      </p:sp>
      <p:sp>
        <p:nvSpPr>
          <p:cNvPr id="5" name="TextBox 4"/>
          <p:cNvSpPr txBox="1"/>
          <p:nvPr/>
        </p:nvSpPr>
        <p:spPr>
          <a:xfrm>
            <a:off x="3048000" y="6096000"/>
            <a:ext cx="6705600" cy="276999"/>
          </a:xfrm>
          <a:prstGeom prst="rect">
            <a:avLst/>
          </a:prstGeom>
          <a:noFill/>
        </p:spPr>
        <p:txBody>
          <a:bodyPr wrap="square" rtlCol="0">
            <a:spAutoFit/>
          </a:bodyPr>
          <a:lstStyle/>
          <a:p>
            <a:r>
              <a:rPr lang="en-US" sz="1200" dirty="0"/>
              <a:t>The Journal of thoracic and cardiovascular surgery. 1996;112(5):1397-9 </a:t>
            </a:r>
            <a:endParaRPr lang="en-US" sz="1200" dirty="0" smtClean="0"/>
          </a:p>
        </p:txBody>
      </p:sp>
    </p:spTree>
    <p:extLst>
      <p:ext uri="{BB962C8B-B14F-4D97-AF65-F5344CB8AC3E}">
        <p14:creationId xmlns:p14="http://schemas.microsoft.com/office/powerpoint/2010/main" val="4052488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5943600" cy="1143000"/>
          </a:xfrm>
        </p:spPr>
        <p:txBody>
          <a:bodyPr/>
          <a:lstStyle/>
          <a:p>
            <a:r>
              <a:rPr lang="en-US" sz="1800" dirty="0">
                <a:solidFill>
                  <a:schemeClr val="bg1"/>
                </a:solidFill>
              </a:rPr>
              <a:t>Pill aspiration: Central Airway manifestations</a:t>
            </a:r>
            <a:br>
              <a:rPr lang="en-US" sz="1800" dirty="0">
                <a:solidFill>
                  <a:schemeClr val="bg1"/>
                </a:solidFill>
              </a:rPr>
            </a:br>
            <a:r>
              <a:rPr lang="en-US" sz="1800" dirty="0" smtClean="0">
                <a:solidFill>
                  <a:schemeClr val="bg1"/>
                </a:solidFill>
              </a:rPr>
              <a:t>Advanced treatment modalities</a:t>
            </a:r>
            <a:endParaRPr lang="en-US" sz="1800" dirty="0"/>
          </a:p>
        </p:txBody>
      </p:sp>
      <p:sp>
        <p:nvSpPr>
          <p:cNvPr id="4" name="Content Placeholder 3"/>
          <p:cNvSpPr>
            <a:spLocks noGrp="1"/>
          </p:cNvSpPr>
          <p:nvPr>
            <p:ph sz="half" idx="1"/>
          </p:nvPr>
        </p:nvSpPr>
        <p:spPr>
          <a:xfrm>
            <a:off x="457200" y="2133600"/>
            <a:ext cx="8077200" cy="4525963"/>
          </a:xfrm>
        </p:spPr>
        <p:txBody>
          <a:bodyPr/>
          <a:lstStyle/>
          <a:p>
            <a:pPr marL="0" indent="0" eaLnBrk="1" fontAlgn="auto" hangingPunct="1">
              <a:spcBef>
                <a:spcPts val="0"/>
              </a:spcBef>
              <a:spcAft>
                <a:spcPts val="0"/>
              </a:spcAft>
              <a:buNone/>
            </a:pPr>
            <a:r>
              <a:rPr lang="en-US" sz="2400" dirty="0" smtClean="0"/>
              <a:t>Advance bronchoscopic management includes</a:t>
            </a:r>
          </a:p>
          <a:p>
            <a:pPr marL="0" indent="0" eaLnBrk="1" fontAlgn="auto" hangingPunct="1">
              <a:spcBef>
                <a:spcPts val="0"/>
              </a:spcBef>
              <a:spcAft>
                <a:spcPts val="0"/>
              </a:spcAft>
              <a:buNone/>
            </a:pPr>
            <a:endParaRPr lang="en-US" sz="2400" dirty="0" smtClean="0"/>
          </a:p>
          <a:p>
            <a:pPr lvl="1" indent="-342900" eaLnBrk="1" fontAlgn="auto" hangingPunct="1">
              <a:spcBef>
                <a:spcPts val="0"/>
              </a:spcBef>
              <a:spcAft>
                <a:spcPts val="0"/>
              </a:spcAft>
            </a:pPr>
            <a:r>
              <a:rPr lang="en-US" sz="2000" dirty="0" smtClean="0"/>
              <a:t>Flexible bronchoscopic debridement with forceps</a:t>
            </a:r>
          </a:p>
          <a:p>
            <a:pPr lvl="1" indent="-342900" eaLnBrk="1" fontAlgn="auto" hangingPunct="1">
              <a:spcBef>
                <a:spcPts val="0"/>
              </a:spcBef>
              <a:spcAft>
                <a:spcPts val="0"/>
              </a:spcAft>
            </a:pPr>
            <a:endParaRPr lang="en-US" sz="2000" dirty="0" smtClean="0"/>
          </a:p>
          <a:p>
            <a:pPr lvl="1" indent="-342900" eaLnBrk="1" fontAlgn="auto" hangingPunct="1">
              <a:spcBef>
                <a:spcPts val="0"/>
              </a:spcBef>
              <a:spcAft>
                <a:spcPts val="0"/>
              </a:spcAft>
            </a:pPr>
            <a:r>
              <a:rPr lang="en-US" sz="2000" dirty="0" smtClean="0"/>
              <a:t>Rigid bronchoscopy with debridement</a:t>
            </a:r>
          </a:p>
          <a:p>
            <a:pPr lvl="1" indent="-342900" eaLnBrk="1" fontAlgn="auto" hangingPunct="1">
              <a:spcBef>
                <a:spcPts val="0"/>
              </a:spcBef>
              <a:spcAft>
                <a:spcPts val="0"/>
              </a:spcAft>
            </a:pPr>
            <a:endParaRPr lang="en-US" sz="2000" dirty="0" smtClean="0"/>
          </a:p>
          <a:p>
            <a:pPr lvl="1" indent="-342900" eaLnBrk="1" fontAlgn="auto" hangingPunct="1">
              <a:spcBef>
                <a:spcPts val="0"/>
              </a:spcBef>
              <a:spcAft>
                <a:spcPts val="0"/>
              </a:spcAft>
            </a:pPr>
            <a:r>
              <a:rPr lang="en-US" sz="2000" dirty="0" smtClean="0"/>
              <a:t>Rigid bronchoscopy with dilation by using beveled tip of scope</a:t>
            </a:r>
          </a:p>
          <a:p>
            <a:pPr lvl="1" indent="-342900" eaLnBrk="1" fontAlgn="auto" hangingPunct="1">
              <a:spcBef>
                <a:spcPts val="0"/>
              </a:spcBef>
              <a:spcAft>
                <a:spcPts val="0"/>
              </a:spcAft>
            </a:pPr>
            <a:endParaRPr lang="en-US" sz="2000" dirty="0" smtClean="0"/>
          </a:p>
          <a:p>
            <a:pPr lvl="1" indent="-342900" eaLnBrk="1" fontAlgn="auto" hangingPunct="1">
              <a:spcBef>
                <a:spcPts val="0"/>
              </a:spcBef>
              <a:spcAft>
                <a:spcPts val="0"/>
              </a:spcAft>
            </a:pPr>
            <a:r>
              <a:rPr lang="en-US" sz="2000" dirty="0" smtClean="0"/>
              <a:t>Balloon </a:t>
            </a:r>
            <a:r>
              <a:rPr lang="en-US" sz="2000" dirty="0" err="1" smtClean="0"/>
              <a:t>bronchoplasty</a:t>
            </a:r>
            <a:r>
              <a:rPr lang="en-US" sz="2000" dirty="0" smtClean="0"/>
              <a:t> with dilation of stenotic airway using controlled radial expansion (CRE) balloons</a:t>
            </a:r>
          </a:p>
          <a:p>
            <a:pPr lvl="1" indent="-342900" eaLnBrk="1" fontAlgn="auto" hangingPunct="1">
              <a:spcBef>
                <a:spcPts val="0"/>
              </a:spcBef>
              <a:spcAft>
                <a:spcPts val="0"/>
              </a:spcAft>
            </a:pPr>
            <a:endParaRPr lang="en-US" sz="2000" dirty="0" smtClean="0"/>
          </a:p>
          <a:p>
            <a:pPr lvl="1" indent="-342900" eaLnBrk="1" fontAlgn="auto" hangingPunct="1">
              <a:spcBef>
                <a:spcPts val="0"/>
              </a:spcBef>
              <a:spcAft>
                <a:spcPts val="0"/>
              </a:spcAft>
            </a:pPr>
            <a:endParaRPr lang="en-US" sz="2000" dirty="0" smtClean="0"/>
          </a:p>
          <a:p>
            <a:pPr marL="914400" lvl="1" indent="-514350" eaLnBrk="1" fontAlgn="auto" hangingPunct="1">
              <a:spcBef>
                <a:spcPts val="0"/>
              </a:spcBef>
              <a:spcAft>
                <a:spcPts val="0"/>
              </a:spcAft>
              <a:buFont typeface="+mj-lt"/>
              <a:buAutoNum type="romanUcPeriod"/>
            </a:pPr>
            <a:endParaRPr lang="en-US" sz="2000" dirty="0" smtClean="0"/>
          </a:p>
        </p:txBody>
      </p:sp>
      <p:sp>
        <p:nvSpPr>
          <p:cNvPr id="5" name="TextBox 4"/>
          <p:cNvSpPr txBox="1"/>
          <p:nvPr/>
        </p:nvSpPr>
        <p:spPr>
          <a:xfrm>
            <a:off x="3276600" y="5982455"/>
            <a:ext cx="6705600" cy="677108"/>
          </a:xfrm>
          <a:prstGeom prst="rect">
            <a:avLst/>
          </a:prstGeom>
          <a:noFill/>
        </p:spPr>
        <p:txBody>
          <a:bodyPr wrap="square" rtlCol="0">
            <a:spAutoFit/>
          </a:bodyPr>
          <a:lstStyle/>
          <a:p>
            <a:r>
              <a:rPr lang="en-US" sz="1200" dirty="0"/>
              <a:t>Tuberculosis and respiratory diseases. 2016;79(1):37-41 </a:t>
            </a:r>
            <a:endParaRPr lang="en-US" sz="1200" dirty="0" smtClean="0"/>
          </a:p>
          <a:p>
            <a:r>
              <a:rPr lang="en-US" sz="1200" dirty="0"/>
              <a:t>Journal of </a:t>
            </a:r>
            <a:r>
              <a:rPr lang="en-US" sz="1200" dirty="0" err="1"/>
              <a:t>bronchology</a:t>
            </a:r>
            <a:r>
              <a:rPr lang="en-US" sz="1200" dirty="0"/>
              <a:t> &amp; interventional pulmonology. 2013;20(1):96-7 </a:t>
            </a:r>
            <a:endParaRPr lang="en-US" sz="1200" dirty="0" smtClean="0"/>
          </a:p>
          <a:p>
            <a:r>
              <a:rPr lang="en-US" sz="1400" dirty="0" smtClean="0"/>
              <a:t> </a:t>
            </a:r>
          </a:p>
        </p:txBody>
      </p:sp>
    </p:spTree>
    <p:extLst>
      <p:ext uri="{BB962C8B-B14F-4D97-AF65-F5344CB8AC3E}">
        <p14:creationId xmlns:p14="http://schemas.microsoft.com/office/powerpoint/2010/main" val="20493468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5943600" cy="1143000"/>
          </a:xfrm>
        </p:spPr>
        <p:txBody>
          <a:bodyPr/>
          <a:lstStyle/>
          <a:p>
            <a:pPr>
              <a:defRPr/>
            </a:pPr>
            <a:r>
              <a:rPr lang="en-US" sz="1800" dirty="0">
                <a:solidFill>
                  <a:schemeClr val="bg1"/>
                </a:solidFill>
              </a:rPr>
              <a:t>Pill aspiration: Central Airway </a:t>
            </a:r>
            <a:r>
              <a:rPr lang="en-US" sz="1800" dirty="0" smtClean="0">
                <a:solidFill>
                  <a:schemeClr val="bg1"/>
                </a:solidFill>
              </a:rPr>
              <a:t>manifestations</a:t>
            </a:r>
            <a:br>
              <a:rPr lang="en-US" sz="1800" dirty="0" smtClean="0">
                <a:solidFill>
                  <a:schemeClr val="bg1"/>
                </a:solidFill>
              </a:rPr>
            </a:br>
            <a:r>
              <a:rPr lang="en-US" sz="1800" dirty="0" smtClean="0">
                <a:solidFill>
                  <a:schemeClr val="bg1"/>
                </a:solidFill>
              </a:rPr>
              <a:t>OBJECTIVES</a:t>
            </a:r>
            <a:endParaRPr lang="en-US" sz="2800" dirty="0">
              <a:solidFill>
                <a:schemeClr val="bg1"/>
              </a:solidFill>
            </a:endParaRPr>
          </a:p>
        </p:txBody>
      </p:sp>
      <p:sp>
        <p:nvSpPr>
          <p:cNvPr id="3" name="Content Placeholder 2"/>
          <p:cNvSpPr>
            <a:spLocks noGrp="1"/>
          </p:cNvSpPr>
          <p:nvPr>
            <p:ph sz="half" idx="1"/>
          </p:nvPr>
        </p:nvSpPr>
        <p:spPr>
          <a:xfrm>
            <a:off x="457200" y="1905000"/>
            <a:ext cx="8229600" cy="4525963"/>
          </a:xfrm>
        </p:spPr>
        <p:txBody>
          <a:bodyPr/>
          <a:lstStyle/>
          <a:p>
            <a:pPr marL="0" indent="0">
              <a:lnSpc>
                <a:spcPct val="150000"/>
              </a:lnSpc>
              <a:buNone/>
            </a:pPr>
            <a:r>
              <a:rPr lang="en-US" sz="1800" dirty="0" smtClean="0"/>
              <a:t>OBJECTIVES:</a:t>
            </a:r>
          </a:p>
          <a:p>
            <a:pPr>
              <a:lnSpc>
                <a:spcPct val="150000"/>
              </a:lnSpc>
            </a:pPr>
            <a:endParaRPr lang="en-US" sz="1800" dirty="0" smtClean="0"/>
          </a:p>
          <a:p>
            <a:pPr>
              <a:lnSpc>
                <a:spcPct val="150000"/>
              </a:lnSpc>
            </a:pPr>
            <a:r>
              <a:rPr lang="en-US" sz="1800" dirty="0" smtClean="0"/>
              <a:t>Identify </a:t>
            </a:r>
            <a:r>
              <a:rPr lang="en-US" sz="1800" dirty="0"/>
              <a:t>and assess patients </a:t>
            </a:r>
            <a:r>
              <a:rPr lang="en-US" sz="1800" dirty="0" smtClean="0"/>
              <a:t>with pill aspiration</a:t>
            </a:r>
          </a:p>
          <a:p>
            <a:pPr>
              <a:lnSpc>
                <a:spcPct val="150000"/>
              </a:lnSpc>
            </a:pPr>
            <a:r>
              <a:rPr lang="en-US" sz="1800" dirty="0"/>
              <a:t>Understand the etiologies and </a:t>
            </a:r>
            <a:r>
              <a:rPr lang="en-US" sz="1800" dirty="0" smtClean="0"/>
              <a:t>mechanisms of airway injury after pill aspiration </a:t>
            </a:r>
          </a:p>
          <a:p>
            <a:pPr>
              <a:lnSpc>
                <a:spcPct val="150000"/>
              </a:lnSpc>
            </a:pPr>
            <a:r>
              <a:rPr lang="en-US" sz="1800" dirty="0"/>
              <a:t>Recognize the therapeutic </a:t>
            </a:r>
            <a:r>
              <a:rPr lang="en-US" sz="1800" dirty="0" smtClean="0"/>
              <a:t>options for pill aspiration </a:t>
            </a:r>
          </a:p>
          <a:p>
            <a:pPr>
              <a:lnSpc>
                <a:spcPct val="150000"/>
              </a:lnSpc>
            </a:pPr>
            <a:endParaRPr lang="en-US" sz="1800" dirty="0"/>
          </a:p>
          <a:p>
            <a:pPr marL="0" indent="0">
              <a:lnSpc>
                <a:spcPct val="150000"/>
              </a:lnSpc>
              <a:buNone/>
            </a:pPr>
            <a:endParaRPr lang="en-US" sz="1800" dirty="0"/>
          </a:p>
        </p:txBody>
      </p:sp>
    </p:spTree>
    <p:extLst>
      <p:ext uri="{BB962C8B-B14F-4D97-AF65-F5344CB8AC3E}">
        <p14:creationId xmlns:p14="http://schemas.microsoft.com/office/powerpoint/2010/main" val="16021684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5943600" cy="1143000"/>
          </a:xfrm>
        </p:spPr>
        <p:txBody>
          <a:bodyPr/>
          <a:lstStyle/>
          <a:p>
            <a:r>
              <a:rPr lang="en-US" sz="1800" dirty="0">
                <a:solidFill>
                  <a:schemeClr val="bg1"/>
                </a:solidFill>
              </a:rPr>
              <a:t>Pill aspiration: Central Airway manifestations</a:t>
            </a:r>
            <a:br>
              <a:rPr lang="en-US" sz="1800" dirty="0">
                <a:solidFill>
                  <a:schemeClr val="bg1"/>
                </a:solidFill>
              </a:rPr>
            </a:br>
            <a:r>
              <a:rPr lang="en-US" sz="1800" dirty="0">
                <a:solidFill>
                  <a:schemeClr val="bg1"/>
                </a:solidFill>
              </a:rPr>
              <a:t>Advanced treatment modalities</a:t>
            </a:r>
            <a:endParaRPr lang="en-US" sz="1800" dirty="0"/>
          </a:p>
        </p:txBody>
      </p:sp>
      <p:sp>
        <p:nvSpPr>
          <p:cNvPr id="4" name="Content Placeholder 3"/>
          <p:cNvSpPr>
            <a:spLocks noGrp="1"/>
          </p:cNvSpPr>
          <p:nvPr>
            <p:ph sz="half" idx="1"/>
          </p:nvPr>
        </p:nvSpPr>
        <p:spPr>
          <a:xfrm>
            <a:off x="533400" y="2057400"/>
            <a:ext cx="8077200" cy="4525963"/>
          </a:xfrm>
        </p:spPr>
        <p:txBody>
          <a:bodyPr/>
          <a:lstStyle/>
          <a:p>
            <a:pPr marL="0" indent="0" eaLnBrk="1" fontAlgn="auto" hangingPunct="1">
              <a:spcBef>
                <a:spcPts val="0"/>
              </a:spcBef>
              <a:spcAft>
                <a:spcPts val="0"/>
              </a:spcAft>
              <a:buNone/>
            </a:pPr>
            <a:r>
              <a:rPr lang="en-US" sz="2400" dirty="0" smtClean="0"/>
              <a:t>Advance bronchoscopic management includes</a:t>
            </a:r>
          </a:p>
          <a:p>
            <a:pPr lvl="1" indent="-342900" eaLnBrk="1" fontAlgn="auto" hangingPunct="1">
              <a:spcBef>
                <a:spcPts val="0"/>
              </a:spcBef>
              <a:spcAft>
                <a:spcPts val="0"/>
              </a:spcAft>
            </a:pPr>
            <a:endParaRPr lang="en-US" sz="2000" dirty="0" smtClean="0"/>
          </a:p>
          <a:p>
            <a:pPr lvl="1" indent="-342900" eaLnBrk="1" fontAlgn="auto" hangingPunct="1">
              <a:spcBef>
                <a:spcPts val="0"/>
              </a:spcBef>
              <a:spcAft>
                <a:spcPts val="0"/>
              </a:spcAft>
            </a:pPr>
            <a:r>
              <a:rPr lang="en-US" sz="2000" dirty="0" smtClean="0"/>
              <a:t>Argon plasma coagulation (APC)</a:t>
            </a:r>
          </a:p>
          <a:p>
            <a:pPr lvl="1" indent="-342900" eaLnBrk="1" fontAlgn="auto" hangingPunct="1">
              <a:spcBef>
                <a:spcPts val="0"/>
              </a:spcBef>
              <a:spcAft>
                <a:spcPts val="0"/>
              </a:spcAft>
            </a:pPr>
            <a:endParaRPr lang="en-US" sz="2000" dirty="0" smtClean="0"/>
          </a:p>
          <a:p>
            <a:pPr lvl="1" indent="-342900" eaLnBrk="1" fontAlgn="auto" hangingPunct="1">
              <a:spcBef>
                <a:spcPts val="0"/>
              </a:spcBef>
              <a:spcAft>
                <a:spcPts val="0"/>
              </a:spcAft>
            </a:pPr>
            <a:r>
              <a:rPr lang="en-US" sz="2000" dirty="0" smtClean="0"/>
              <a:t>Debridement by cryotherapy system</a:t>
            </a:r>
          </a:p>
          <a:p>
            <a:pPr lvl="1" indent="-342900" eaLnBrk="1" fontAlgn="auto" hangingPunct="1">
              <a:spcBef>
                <a:spcPts val="0"/>
              </a:spcBef>
              <a:spcAft>
                <a:spcPts val="0"/>
              </a:spcAft>
            </a:pPr>
            <a:endParaRPr lang="en-US" sz="2000" dirty="0" smtClean="0"/>
          </a:p>
          <a:p>
            <a:pPr lvl="1" indent="-342900" eaLnBrk="1" fontAlgn="auto" hangingPunct="1">
              <a:spcBef>
                <a:spcPts val="0"/>
              </a:spcBef>
              <a:spcAft>
                <a:spcPts val="0"/>
              </a:spcAft>
            </a:pPr>
            <a:r>
              <a:rPr lang="en-US" sz="2000" dirty="0" smtClean="0"/>
              <a:t>Laser modalities</a:t>
            </a:r>
          </a:p>
          <a:p>
            <a:pPr lvl="1" indent="-342900" eaLnBrk="1" fontAlgn="auto" hangingPunct="1">
              <a:spcBef>
                <a:spcPts val="0"/>
              </a:spcBef>
              <a:spcAft>
                <a:spcPts val="0"/>
              </a:spcAft>
            </a:pPr>
            <a:endParaRPr lang="en-US" sz="2000" dirty="0" smtClean="0"/>
          </a:p>
          <a:p>
            <a:pPr lvl="1" indent="-342900" eaLnBrk="1" fontAlgn="auto" hangingPunct="1">
              <a:spcBef>
                <a:spcPts val="0"/>
              </a:spcBef>
              <a:spcAft>
                <a:spcPts val="0"/>
              </a:spcAft>
            </a:pPr>
            <a:r>
              <a:rPr lang="en-US" sz="2000" dirty="0" smtClean="0"/>
              <a:t>Airway stenting with nonmetallic stents</a:t>
            </a:r>
          </a:p>
        </p:txBody>
      </p:sp>
      <p:sp>
        <p:nvSpPr>
          <p:cNvPr id="5" name="TextBox 4"/>
          <p:cNvSpPr txBox="1"/>
          <p:nvPr/>
        </p:nvSpPr>
        <p:spPr>
          <a:xfrm>
            <a:off x="3200400" y="5791200"/>
            <a:ext cx="6705600" cy="600164"/>
          </a:xfrm>
          <a:prstGeom prst="rect">
            <a:avLst/>
          </a:prstGeom>
          <a:noFill/>
        </p:spPr>
        <p:txBody>
          <a:bodyPr wrap="square" rtlCol="0">
            <a:spAutoFit/>
          </a:bodyPr>
          <a:lstStyle/>
          <a:p>
            <a:r>
              <a:rPr lang="en-US" sz="1100" dirty="0"/>
              <a:t>Critical Care Medicine. 2014;42(12):A1629 </a:t>
            </a:r>
            <a:endParaRPr lang="en-US" sz="1100" dirty="0" smtClean="0"/>
          </a:p>
          <a:p>
            <a:r>
              <a:rPr lang="en-US" sz="1100" dirty="0"/>
              <a:t>Journal of </a:t>
            </a:r>
            <a:r>
              <a:rPr lang="en-US" sz="1100" dirty="0" err="1"/>
              <a:t>bronchology</a:t>
            </a:r>
            <a:r>
              <a:rPr lang="en-US" sz="1100" dirty="0"/>
              <a:t> &amp; interventional pulmonology. 2014;21(1):</a:t>
            </a:r>
            <a:r>
              <a:rPr lang="en-US" sz="1100" dirty="0" smtClean="0"/>
              <a:t>58-60</a:t>
            </a:r>
          </a:p>
          <a:p>
            <a:r>
              <a:rPr lang="en-US" sz="1100" dirty="0"/>
              <a:t>Respiratory medicine case reports. 2015;15:33-5 </a:t>
            </a:r>
            <a:r>
              <a:rPr lang="en-US" sz="1100" dirty="0" smtClean="0"/>
              <a:t>    </a:t>
            </a:r>
          </a:p>
        </p:txBody>
      </p:sp>
    </p:spTree>
    <p:extLst>
      <p:ext uri="{BB962C8B-B14F-4D97-AF65-F5344CB8AC3E}">
        <p14:creationId xmlns:p14="http://schemas.microsoft.com/office/powerpoint/2010/main" val="1719278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5943600" cy="1143000"/>
          </a:xfrm>
        </p:spPr>
        <p:txBody>
          <a:bodyPr/>
          <a:lstStyle/>
          <a:p>
            <a:r>
              <a:rPr lang="en-US" sz="1800" dirty="0">
                <a:solidFill>
                  <a:schemeClr val="bg1"/>
                </a:solidFill>
              </a:rPr>
              <a:t>Pill aspiration: Central Airway manifestations</a:t>
            </a:r>
            <a:br>
              <a:rPr lang="en-US" sz="1800" dirty="0">
                <a:solidFill>
                  <a:schemeClr val="bg1"/>
                </a:solidFill>
              </a:rPr>
            </a:br>
            <a:r>
              <a:rPr lang="en-US" sz="1800" dirty="0">
                <a:solidFill>
                  <a:schemeClr val="bg1"/>
                </a:solidFill>
              </a:rPr>
              <a:t>Iron pill aspiration: Advanced treatment modalities</a:t>
            </a:r>
            <a:endParaRPr lang="en-US" sz="1800" dirty="0"/>
          </a:p>
        </p:txBody>
      </p:sp>
      <p:sp>
        <p:nvSpPr>
          <p:cNvPr id="7" name="TextBox 6"/>
          <p:cNvSpPr txBox="1"/>
          <p:nvPr/>
        </p:nvSpPr>
        <p:spPr>
          <a:xfrm>
            <a:off x="6096000" y="5562600"/>
            <a:ext cx="3429000" cy="276999"/>
          </a:xfrm>
          <a:prstGeom prst="rect">
            <a:avLst/>
          </a:prstGeom>
          <a:noFill/>
        </p:spPr>
        <p:txBody>
          <a:bodyPr wrap="square" rtlCol="0">
            <a:spAutoFit/>
          </a:bodyPr>
          <a:lstStyle/>
          <a:p>
            <a:r>
              <a:rPr lang="en-US" sz="1200" i="1" dirty="0" smtClean="0"/>
              <a:t>Figures: courtesy of Dr. Harris</a:t>
            </a:r>
            <a:endParaRPr lang="en-US" sz="1200" i="1"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928" y="2309222"/>
            <a:ext cx="4531798" cy="183359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5248" y="2309222"/>
            <a:ext cx="2382952" cy="1914461"/>
          </a:xfrm>
          <a:prstGeom prst="rect">
            <a:avLst/>
          </a:prstGeom>
        </p:spPr>
      </p:pic>
      <p:sp>
        <p:nvSpPr>
          <p:cNvPr id="11" name="TextBox 10"/>
          <p:cNvSpPr txBox="1"/>
          <p:nvPr/>
        </p:nvSpPr>
        <p:spPr>
          <a:xfrm>
            <a:off x="492034" y="4285930"/>
            <a:ext cx="4841966" cy="830997"/>
          </a:xfrm>
          <a:prstGeom prst="rect">
            <a:avLst/>
          </a:prstGeom>
          <a:noFill/>
        </p:spPr>
        <p:txBody>
          <a:bodyPr wrap="square" rtlCol="0">
            <a:spAutoFit/>
          </a:bodyPr>
          <a:lstStyle/>
          <a:p>
            <a:r>
              <a:rPr lang="en-US" sz="1600" dirty="0" smtClean="0"/>
              <a:t>E and F. A </a:t>
            </a:r>
            <a:r>
              <a:rPr lang="en-US" sz="1600" dirty="0"/>
              <a:t>studded silicone </a:t>
            </a:r>
            <a:r>
              <a:rPr lang="en-US" sz="1600" dirty="0" smtClean="0"/>
              <a:t>stent was </a:t>
            </a:r>
            <a:r>
              <a:rPr lang="en-US" sz="1600" dirty="0"/>
              <a:t>placed in the BI just distal to the right upper </a:t>
            </a:r>
            <a:r>
              <a:rPr lang="en-US" sz="1600" dirty="0" smtClean="0"/>
              <a:t>lobe opening</a:t>
            </a:r>
            <a:r>
              <a:rPr lang="en-US" sz="1600" dirty="0"/>
              <a:t>, terminating proximal to the right lower lobe opening </a:t>
            </a:r>
            <a:endParaRPr lang="en-US" sz="1600" dirty="0" smtClean="0"/>
          </a:p>
        </p:txBody>
      </p:sp>
      <p:sp>
        <p:nvSpPr>
          <p:cNvPr id="12" name="TextBox 11"/>
          <p:cNvSpPr txBox="1"/>
          <p:nvPr/>
        </p:nvSpPr>
        <p:spPr>
          <a:xfrm>
            <a:off x="5715000" y="4312824"/>
            <a:ext cx="3124199" cy="830997"/>
          </a:xfrm>
          <a:prstGeom prst="rect">
            <a:avLst/>
          </a:prstGeom>
          <a:noFill/>
        </p:spPr>
        <p:txBody>
          <a:bodyPr wrap="square" rtlCol="0">
            <a:spAutoFit/>
          </a:bodyPr>
          <a:lstStyle/>
          <a:p>
            <a:r>
              <a:rPr lang="en-US" sz="1600" dirty="0"/>
              <a:t>Bronchoscopic image showing the patent bronchus </a:t>
            </a:r>
            <a:r>
              <a:rPr lang="en-US" sz="1600" dirty="0" smtClean="0"/>
              <a:t>intermedius after </a:t>
            </a:r>
            <a:r>
              <a:rPr lang="en-US" sz="1600" dirty="0"/>
              <a:t>stent </a:t>
            </a:r>
            <a:r>
              <a:rPr lang="en-US" sz="1600" dirty="0" smtClean="0"/>
              <a:t>removal a year later. </a:t>
            </a:r>
          </a:p>
        </p:txBody>
      </p:sp>
    </p:spTree>
    <p:extLst>
      <p:ext uri="{BB962C8B-B14F-4D97-AF65-F5344CB8AC3E}">
        <p14:creationId xmlns:p14="http://schemas.microsoft.com/office/powerpoint/2010/main" val="10789035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5943600" cy="1143000"/>
          </a:xfrm>
        </p:spPr>
        <p:txBody>
          <a:bodyPr/>
          <a:lstStyle/>
          <a:p>
            <a:r>
              <a:rPr lang="en-US" sz="1800" dirty="0">
                <a:solidFill>
                  <a:schemeClr val="bg1"/>
                </a:solidFill>
              </a:rPr>
              <a:t>Pill aspiration: Central Airway </a:t>
            </a:r>
            <a:r>
              <a:rPr lang="en-US" sz="1800" dirty="0" smtClean="0">
                <a:solidFill>
                  <a:schemeClr val="bg1"/>
                </a:solidFill>
              </a:rPr>
              <a:t>manifestations</a:t>
            </a:r>
            <a:br>
              <a:rPr lang="en-US" sz="1800" dirty="0" smtClean="0">
                <a:solidFill>
                  <a:schemeClr val="bg1"/>
                </a:solidFill>
              </a:rPr>
            </a:br>
            <a:r>
              <a:rPr lang="en-US" sz="1800" dirty="0" smtClean="0">
                <a:solidFill>
                  <a:schemeClr val="bg1"/>
                </a:solidFill>
              </a:rPr>
              <a:t>Summary </a:t>
            </a:r>
            <a:endParaRPr lang="en-US" sz="1800" dirty="0"/>
          </a:p>
        </p:txBody>
      </p:sp>
      <p:sp>
        <p:nvSpPr>
          <p:cNvPr id="4" name="Content Placeholder 3"/>
          <p:cNvSpPr>
            <a:spLocks noGrp="1"/>
          </p:cNvSpPr>
          <p:nvPr>
            <p:ph sz="half" idx="1"/>
          </p:nvPr>
        </p:nvSpPr>
        <p:spPr>
          <a:xfrm>
            <a:off x="457200" y="2078199"/>
            <a:ext cx="8229600" cy="4525963"/>
          </a:xfrm>
        </p:spPr>
        <p:txBody>
          <a:bodyPr/>
          <a:lstStyle/>
          <a:p>
            <a:pPr eaLnBrk="1" fontAlgn="auto" hangingPunct="1">
              <a:spcBef>
                <a:spcPts val="0"/>
              </a:spcBef>
              <a:spcAft>
                <a:spcPts val="0"/>
              </a:spcAft>
            </a:pPr>
            <a:r>
              <a:rPr lang="en-US" sz="1800" dirty="0" smtClean="0"/>
              <a:t>Prevention of aspiration by prescribing liquid formulation and proper technique of taking pills (taking pills in upright position)</a:t>
            </a:r>
          </a:p>
          <a:p>
            <a:pPr eaLnBrk="1" fontAlgn="auto" hangingPunct="1">
              <a:spcBef>
                <a:spcPts val="0"/>
              </a:spcBef>
              <a:spcAft>
                <a:spcPts val="0"/>
              </a:spcAft>
            </a:pPr>
            <a:endParaRPr lang="en-US" sz="1800" dirty="0" smtClean="0"/>
          </a:p>
          <a:p>
            <a:pPr eaLnBrk="1" fontAlgn="auto" hangingPunct="1">
              <a:spcBef>
                <a:spcPts val="0"/>
              </a:spcBef>
              <a:spcAft>
                <a:spcPts val="0"/>
              </a:spcAft>
            </a:pPr>
            <a:r>
              <a:rPr lang="en-US" sz="1800" dirty="0" smtClean="0"/>
              <a:t>As early as possible removal of aspirated pill to prevent further damage and obstructive complications</a:t>
            </a:r>
          </a:p>
          <a:p>
            <a:pPr eaLnBrk="1" fontAlgn="auto" hangingPunct="1">
              <a:spcBef>
                <a:spcPts val="0"/>
              </a:spcBef>
              <a:spcAft>
                <a:spcPts val="0"/>
              </a:spcAft>
            </a:pPr>
            <a:endParaRPr lang="en-US" sz="1800" dirty="0" smtClean="0"/>
          </a:p>
          <a:p>
            <a:pPr eaLnBrk="1" fontAlgn="auto" hangingPunct="1">
              <a:spcBef>
                <a:spcPts val="0"/>
              </a:spcBef>
              <a:spcAft>
                <a:spcPts val="0"/>
              </a:spcAft>
            </a:pPr>
            <a:r>
              <a:rPr lang="en-US" sz="1800" dirty="0" smtClean="0"/>
              <a:t>Awareness of possibility of airway necrosis and possible penetration to adjacent structures, late airway stenosis</a:t>
            </a:r>
          </a:p>
          <a:p>
            <a:pPr eaLnBrk="1" fontAlgn="auto" hangingPunct="1">
              <a:spcBef>
                <a:spcPts val="0"/>
              </a:spcBef>
              <a:spcAft>
                <a:spcPts val="0"/>
              </a:spcAft>
            </a:pPr>
            <a:endParaRPr lang="en-US" sz="1800" dirty="0" smtClean="0"/>
          </a:p>
          <a:p>
            <a:pPr eaLnBrk="1" fontAlgn="auto" hangingPunct="1">
              <a:spcBef>
                <a:spcPts val="0"/>
              </a:spcBef>
              <a:spcAft>
                <a:spcPts val="0"/>
              </a:spcAft>
            </a:pPr>
            <a:r>
              <a:rPr lang="en-US" sz="1800" dirty="0" smtClean="0"/>
              <a:t>Bronchoscopic advance modalities should be treatment of choice in cases with airway obstruction due to scarring</a:t>
            </a:r>
          </a:p>
          <a:p>
            <a:pPr eaLnBrk="1" fontAlgn="auto" hangingPunct="1">
              <a:spcBef>
                <a:spcPts val="0"/>
              </a:spcBef>
              <a:spcAft>
                <a:spcPts val="0"/>
              </a:spcAft>
            </a:pPr>
            <a:endParaRPr lang="en-US" sz="2000" dirty="0" smtClean="0"/>
          </a:p>
        </p:txBody>
      </p:sp>
      <p:sp>
        <p:nvSpPr>
          <p:cNvPr id="6" name="TextBox 5"/>
          <p:cNvSpPr txBox="1"/>
          <p:nvPr/>
        </p:nvSpPr>
        <p:spPr>
          <a:xfrm>
            <a:off x="4572000" y="6096000"/>
            <a:ext cx="6705600" cy="276999"/>
          </a:xfrm>
          <a:prstGeom prst="rect">
            <a:avLst/>
          </a:prstGeom>
          <a:noFill/>
        </p:spPr>
        <p:txBody>
          <a:bodyPr wrap="square" rtlCol="0">
            <a:spAutoFit/>
          </a:bodyPr>
          <a:lstStyle/>
          <a:p>
            <a:r>
              <a:rPr lang="en-US" sz="1200" dirty="0"/>
              <a:t>European Respiratory Journal. 1994;7(9):1710-1 </a:t>
            </a:r>
            <a:endParaRPr lang="en-US" sz="1200" dirty="0" smtClean="0"/>
          </a:p>
        </p:txBody>
      </p:sp>
    </p:spTree>
    <p:extLst>
      <p:ext uri="{BB962C8B-B14F-4D97-AF65-F5344CB8AC3E}">
        <p14:creationId xmlns:p14="http://schemas.microsoft.com/office/powerpoint/2010/main" val="15142285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5943600" cy="1143000"/>
          </a:xfrm>
        </p:spPr>
        <p:txBody>
          <a:bodyPr/>
          <a:lstStyle/>
          <a:p>
            <a:r>
              <a:rPr lang="en-US" sz="1800" dirty="0">
                <a:solidFill>
                  <a:schemeClr val="bg1"/>
                </a:solidFill>
              </a:rPr>
              <a:t>Pill aspiration: Central Airway </a:t>
            </a:r>
            <a:r>
              <a:rPr lang="en-US" sz="1800" dirty="0" smtClean="0">
                <a:solidFill>
                  <a:schemeClr val="bg1"/>
                </a:solidFill>
              </a:rPr>
              <a:t>manifestations</a:t>
            </a:r>
            <a:br>
              <a:rPr lang="en-US" sz="1800" dirty="0" smtClean="0">
                <a:solidFill>
                  <a:schemeClr val="bg1"/>
                </a:solidFill>
              </a:rPr>
            </a:br>
            <a:r>
              <a:rPr lang="en-US" sz="1800" dirty="0" smtClean="0">
                <a:solidFill>
                  <a:schemeClr val="bg1"/>
                </a:solidFill>
              </a:rPr>
              <a:t>Knowledge Assessment</a:t>
            </a:r>
            <a:endParaRPr lang="en-US" sz="1800" dirty="0"/>
          </a:p>
        </p:txBody>
      </p:sp>
      <p:sp>
        <p:nvSpPr>
          <p:cNvPr id="4" name="Content Placeholder 3"/>
          <p:cNvSpPr>
            <a:spLocks noGrp="1"/>
          </p:cNvSpPr>
          <p:nvPr>
            <p:ph sz="half" idx="1"/>
          </p:nvPr>
        </p:nvSpPr>
        <p:spPr>
          <a:xfrm>
            <a:off x="457200" y="2078199"/>
            <a:ext cx="8229600" cy="4525963"/>
          </a:xfrm>
        </p:spPr>
        <p:txBody>
          <a:bodyPr/>
          <a:lstStyle/>
          <a:p>
            <a:pPr marL="0" indent="0" eaLnBrk="1" fontAlgn="auto" hangingPunct="1">
              <a:spcBef>
                <a:spcPts val="0"/>
              </a:spcBef>
              <a:spcAft>
                <a:spcPts val="0"/>
              </a:spcAft>
              <a:buNone/>
            </a:pPr>
            <a:r>
              <a:rPr lang="en-US" sz="2000" dirty="0" smtClean="0"/>
              <a:t>Question 1:</a:t>
            </a:r>
          </a:p>
          <a:p>
            <a:pPr eaLnBrk="1" fontAlgn="auto" hangingPunct="1">
              <a:spcBef>
                <a:spcPts val="0"/>
              </a:spcBef>
              <a:spcAft>
                <a:spcPts val="0"/>
              </a:spcAft>
            </a:pPr>
            <a:r>
              <a:rPr lang="en-US" sz="2000" dirty="0" smtClean="0"/>
              <a:t>A 60-year-old lady with history of stroke, hypertension, and anemia presented to the emergency department with acute cough after taking her medications. The patient does not know if she choked on medications but her cough persisted since the event last night without any improvement. She denies shortness of breath, hemoptysis or any other symptoms. Lung auscultation showed no rales with normal breath sounds. Vital signs were within normal limit.  Plain chest film was normal.</a:t>
            </a:r>
          </a:p>
          <a:p>
            <a:pPr eaLnBrk="1" fontAlgn="auto" hangingPunct="1">
              <a:spcBef>
                <a:spcPts val="0"/>
              </a:spcBef>
              <a:spcAft>
                <a:spcPts val="0"/>
              </a:spcAft>
            </a:pPr>
            <a:endParaRPr lang="en-US" sz="2000" dirty="0"/>
          </a:p>
          <a:p>
            <a:pPr marL="0" indent="0" eaLnBrk="1" fontAlgn="auto" hangingPunct="1">
              <a:spcBef>
                <a:spcPts val="0"/>
              </a:spcBef>
              <a:spcAft>
                <a:spcPts val="0"/>
              </a:spcAft>
              <a:buNone/>
            </a:pPr>
            <a:r>
              <a:rPr lang="en-US" sz="2000" dirty="0" smtClean="0"/>
              <a:t>What would be the next step?</a:t>
            </a:r>
          </a:p>
          <a:p>
            <a:pPr marL="0" indent="0" eaLnBrk="1" fontAlgn="auto" hangingPunct="1">
              <a:spcBef>
                <a:spcPts val="0"/>
              </a:spcBef>
              <a:spcAft>
                <a:spcPts val="0"/>
              </a:spcAft>
              <a:buNone/>
            </a:pPr>
            <a:endParaRPr lang="en-US" sz="2000" dirty="0" smtClean="0"/>
          </a:p>
        </p:txBody>
      </p:sp>
    </p:spTree>
    <p:extLst>
      <p:ext uri="{BB962C8B-B14F-4D97-AF65-F5344CB8AC3E}">
        <p14:creationId xmlns:p14="http://schemas.microsoft.com/office/powerpoint/2010/main" val="3413200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5943600" cy="1143000"/>
          </a:xfrm>
        </p:spPr>
        <p:txBody>
          <a:bodyPr/>
          <a:lstStyle/>
          <a:p>
            <a:r>
              <a:rPr lang="en-US" sz="1800" dirty="0">
                <a:solidFill>
                  <a:schemeClr val="bg1"/>
                </a:solidFill>
              </a:rPr>
              <a:t>Pill aspiration: Central Airway </a:t>
            </a:r>
            <a:r>
              <a:rPr lang="en-US" sz="1800" dirty="0" smtClean="0">
                <a:solidFill>
                  <a:schemeClr val="bg1"/>
                </a:solidFill>
              </a:rPr>
              <a:t>manifestations</a:t>
            </a:r>
            <a:br>
              <a:rPr lang="en-US" sz="1800" dirty="0" smtClean="0">
                <a:solidFill>
                  <a:schemeClr val="bg1"/>
                </a:solidFill>
              </a:rPr>
            </a:br>
            <a:r>
              <a:rPr lang="en-US" sz="1800" dirty="0" smtClean="0">
                <a:solidFill>
                  <a:schemeClr val="bg1"/>
                </a:solidFill>
              </a:rPr>
              <a:t>Knowledge Assessment</a:t>
            </a:r>
            <a:endParaRPr lang="en-US" sz="1800" dirty="0"/>
          </a:p>
        </p:txBody>
      </p:sp>
      <p:sp>
        <p:nvSpPr>
          <p:cNvPr id="4" name="Content Placeholder 3"/>
          <p:cNvSpPr>
            <a:spLocks noGrp="1"/>
          </p:cNvSpPr>
          <p:nvPr>
            <p:ph sz="half" idx="1"/>
          </p:nvPr>
        </p:nvSpPr>
        <p:spPr>
          <a:xfrm>
            <a:off x="457200" y="2078199"/>
            <a:ext cx="8229600" cy="4525963"/>
          </a:xfrm>
        </p:spPr>
        <p:txBody>
          <a:bodyPr/>
          <a:lstStyle/>
          <a:p>
            <a:pPr marL="0" indent="0" eaLnBrk="1" fontAlgn="auto" hangingPunct="1">
              <a:spcBef>
                <a:spcPts val="0"/>
              </a:spcBef>
              <a:spcAft>
                <a:spcPts val="0"/>
              </a:spcAft>
              <a:buNone/>
            </a:pPr>
            <a:r>
              <a:rPr lang="en-US" sz="2000" dirty="0" smtClean="0"/>
              <a:t>Question </a:t>
            </a:r>
            <a:r>
              <a:rPr lang="en-US" sz="2000" dirty="0" smtClean="0"/>
              <a:t>2:</a:t>
            </a:r>
            <a:endParaRPr lang="en-US" sz="2000" dirty="0" smtClean="0"/>
          </a:p>
          <a:p>
            <a:pPr eaLnBrk="1" fontAlgn="auto" hangingPunct="1">
              <a:spcBef>
                <a:spcPts val="0"/>
              </a:spcBef>
              <a:spcAft>
                <a:spcPts val="0"/>
              </a:spcAft>
            </a:pPr>
            <a:r>
              <a:rPr lang="en-US" sz="2000" dirty="0" smtClean="0"/>
              <a:t>A 78-year old female patient with multiple co-morbidities presented with symptoms and signs of acute pneumonia. Her medications included metoprolol, aspirin, atorvastatin, ferrous sulfate, and metformin. This was her third pneumonia in 2 months and plain chest film showed right lower lobe consolidation. Bronchoscopy showed evidence of right lower lobe complete obstruction and no airway lumen could be identified. Endobronchial biopsy was negative </a:t>
            </a:r>
            <a:r>
              <a:rPr lang="en-US" sz="2000" dirty="0" smtClean="0"/>
              <a:t>for malignancy and was </a:t>
            </a:r>
            <a:r>
              <a:rPr lang="en-US" sz="2000" dirty="0" smtClean="0"/>
              <a:t>consistent with acute inflammatory changes.  </a:t>
            </a:r>
          </a:p>
          <a:p>
            <a:pPr eaLnBrk="1" fontAlgn="auto" hangingPunct="1">
              <a:spcBef>
                <a:spcPts val="0"/>
              </a:spcBef>
              <a:spcAft>
                <a:spcPts val="0"/>
              </a:spcAft>
            </a:pPr>
            <a:endParaRPr lang="en-US" sz="2000" dirty="0"/>
          </a:p>
          <a:p>
            <a:pPr marL="0" indent="0" eaLnBrk="1" fontAlgn="auto" hangingPunct="1">
              <a:spcBef>
                <a:spcPts val="0"/>
              </a:spcBef>
              <a:spcAft>
                <a:spcPts val="0"/>
              </a:spcAft>
              <a:buNone/>
            </a:pPr>
            <a:r>
              <a:rPr lang="en-US" sz="2000" dirty="0" smtClean="0"/>
              <a:t>What would be the next step to establish the etiology of airway obstruction?</a:t>
            </a:r>
          </a:p>
          <a:p>
            <a:pPr marL="0" indent="0" eaLnBrk="1" fontAlgn="auto" hangingPunct="1">
              <a:spcBef>
                <a:spcPts val="0"/>
              </a:spcBef>
              <a:spcAft>
                <a:spcPts val="0"/>
              </a:spcAft>
              <a:buNone/>
            </a:pPr>
            <a:endParaRPr lang="en-US" sz="2000" dirty="0" smtClean="0"/>
          </a:p>
        </p:txBody>
      </p:sp>
    </p:spTree>
    <p:extLst>
      <p:ext uri="{BB962C8B-B14F-4D97-AF65-F5344CB8AC3E}">
        <p14:creationId xmlns:p14="http://schemas.microsoft.com/office/powerpoint/2010/main" val="14650856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5943600" cy="1143000"/>
          </a:xfrm>
        </p:spPr>
        <p:txBody>
          <a:bodyPr/>
          <a:lstStyle/>
          <a:p>
            <a:r>
              <a:rPr lang="en-US" sz="1800" dirty="0">
                <a:solidFill>
                  <a:schemeClr val="bg1"/>
                </a:solidFill>
              </a:rPr>
              <a:t>Pill aspiration: Central Airway </a:t>
            </a:r>
            <a:r>
              <a:rPr lang="en-US" sz="1800" dirty="0" smtClean="0">
                <a:solidFill>
                  <a:schemeClr val="bg1"/>
                </a:solidFill>
              </a:rPr>
              <a:t>manifestations</a:t>
            </a:r>
            <a:br>
              <a:rPr lang="en-US" sz="1800" dirty="0" smtClean="0">
                <a:solidFill>
                  <a:schemeClr val="bg1"/>
                </a:solidFill>
              </a:rPr>
            </a:br>
            <a:r>
              <a:rPr lang="en-US" sz="1800" dirty="0" smtClean="0">
                <a:solidFill>
                  <a:schemeClr val="bg1"/>
                </a:solidFill>
              </a:rPr>
              <a:t>Knowledge Assessment</a:t>
            </a:r>
            <a:endParaRPr lang="en-US" sz="1800" dirty="0"/>
          </a:p>
        </p:txBody>
      </p:sp>
      <p:sp>
        <p:nvSpPr>
          <p:cNvPr id="4" name="Content Placeholder 3"/>
          <p:cNvSpPr>
            <a:spLocks noGrp="1"/>
          </p:cNvSpPr>
          <p:nvPr>
            <p:ph sz="half" idx="1"/>
          </p:nvPr>
        </p:nvSpPr>
        <p:spPr>
          <a:xfrm>
            <a:off x="457200" y="2078199"/>
            <a:ext cx="8229600" cy="4525963"/>
          </a:xfrm>
        </p:spPr>
        <p:txBody>
          <a:bodyPr/>
          <a:lstStyle/>
          <a:p>
            <a:pPr marL="0" indent="0" eaLnBrk="1" fontAlgn="auto" hangingPunct="1">
              <a:spcBef>
                <a:spcPts val="0"/>
              </a:spcBef>
              <a:spcAft>
                <a:spcPts val="0"/>
              </a:spcAft>
              <a:buNone/>
            </a:pPr>
            <a:r>
              <a:rPr lang="en-US" sz="2000" dirty="0" smtClean="0"/>
              <a:t>Question </a:t>
            </a:r>
            <a:r>
              <a:rPr lang="en-US" sz="2000" dirty="0"/>
              <a:t>3</a:t>
            </a:r>
            <a:r>
              <a:rPr lang="en-US" sz="2000" dirty="0" smtClean="0"/>
              <a:t>:</a:t>
            </a:r>
          </a:p>
          <a:p>
            <a:pPr eaLnBrk="1" fontAlgn="auto" hangingPunct="1">
              <a:spcBef>
                <a:spcPts val="0"/>
              </a:spcBef>
              <a:spcAft>
                <a:spcPts val="0"/>
              </a:spcAft>
            </a:pPr>
            <a:r>
              <a:rPr lang="en-US" sz="2000" dirty="0" smtClean="0"/>
              <a:t>A 72-year old male presented to the emergency department for worsening dyspnea, cough and wheezing. The patient was diagnosed with Iron pill aspiration and bronchoscopy was performed a month back showing severe inflammation of bronchus intermedius and no foreign body was found or removed then. Endobronchial biopsy was positive for Prussian blue stain. Chest computed tomography showed a severely narrowed bronchus intermedius and post obstructive changes. </a:t>
            </a:r>
          </a:p>
          <a:p>
            <a:pPr eaLnBrk="1" fontAlgn="auto" hangingPunct="1">
              <a:spcBef>
                <a:spcPts val="0"/>
              </a:spcBef>
              <a:spcAft>
                <a:spcPts val="0"/>
              </a:spcAft>
            </a:pPr>
            <a:endParaRPr lang="en-US" sz="2000" dirty="0"/>
          </a:p>
          <a:p>
            <a:pPr marL="0" indent="0" eaLnBrk="1" fontAlgn="auto" hangingPunct="1">
              <a:spcBef>
                <a:spcPts val="0"/>
              </a:spcBef>
              <a:spcAft>
                <a:spcPts val="0"/>
              </a:spcAft>
              <a:buNone/>
            </a:pPr>
            <a:r>
              <a:rPr lang="en-US" sz="2000" dirty="0" smtClean="0"/>
              <a:t>What is the next appropriate step?</a:t>
            </a:r>
            <a:endParaRPr lang="en-US" sz="2000" dirty="0" smtClean="0"/>
          </a:p>
          <a:p>
            <a:pPr marL="0" indent="0" eaLnBrk="1" fontAlgn="auto" hangingPunct="1">
              <a:spcBef>
                <a:spcPts val="0"/>
              </a:spcBef>
              <a:spcAft>
                <a:spcPts val="0"/>
              </a:spcAft>
              <a:buNone/>
            </a:pPr>
            <a:endParaRPr lang="en-US" sz="2000" dirty="0" smtClean="0"/>
          </a:p>
        </p:txBody>
      </p:sp>
    </p:spTree>
    <p:extLst>
      <p:ext uri="{BB962C8B-B14F-4D97-AF65-F5344CB8AC3E}">
        <p14:creationId xmlns:p14="http://schemas.microsoft.com/office/powerpoint/2010/main" val="8898028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5943600" cy="1143000"/>
          </a:xfrm>
        </p:spPr>
        <p:txBody>
          <a:bodyPr/>
          <a:lstStyle/>
          <a:p>
            <a:r>
              <a:rPr lang="en-US" sz="1800" dirty="0">
                <a:solidFill>
                  <a:schemeClr val="bg1"/>
                </a:solidFill>
              </a:rPr>
              <a:t>Pill aspiration: Central Airway </a:t>
            </a:r>
            <a:r>
              <a:rPr lang="en-US" sz="1800" dirty="0" smtClean="0">
                <a:solidFill>
                  <a:schemeClr val="bg1"/>
                </a:solidFill>
              </a:rPr>
              <a:t>manifestations</a:t>
            </a:r>
            <a:br>
              <a:rPr lang="en-US" sz="1800" dirty="0" smtClean="0">
                <a:solidFill>
                  <a:schemeClr val="bg1"/>
                </a:solidFill>
              </a:rPr>
            </a:br>
            <a:r>
              <a:rPr lang="en-US" sz="1800" dirty="0" smtClean="0">
                <a:solidFill>
                  <a:schemeClr val="bg1"/>
                </a:solidFill>
              </a:rPr>
              <a:t>Knowledge Assessment</a:t>
            </a:r>
            <a:endParaRPr lang="en-US" sz="1800" dirty="0"/>
          </a:p>
        </p:txBody>
      </p:sp>
      <p:sp>
        <p:nvSpPr>
          <p:cNvPr id="4" name="Content Placeholder 3"/>
          <p:cNvSpPr>
            <a:spLocks noGrp="1"/>
          </p:cNvSpPr>
          <p:nvPr>
            <p:ph sz="half" idx="1"/>
          </p:nvPr>
        </p:nvSpPr>
        <p:spPr>
          <a:xfrm>
            <a:off x="457200" y="2078199"/>
            <a:ext cx="8229600" cy="3636801"/>
          </a:xfrm>
        </p:spPr>
        <p:txBody>
          <a:bodyPr/>
          <a:lstStyle/>
          <a:p>
            <a:pPr marL="0" indent="0" eaLnBrk="1" fontAlgn="auto" hangingPunct="1">
              <a:spcBef>
                <a:spcPts val="0"/>
              </a:spcBef>
              <a:spcAft>
                <a:spcPts val="0"/>
              </a:spcAft>
              <a:buNone/>
            </a:pPr>
            <a:r>
              <a:rPr lang="en-US" sz="2000" dirty="0" smtClean="0"/>
              <a:t>Answers: </a:t>
            </a:r>
          </a:p>
          <a:p>
            <a:pPr marL="0" indent="0" eaLnBrk="1" fontAlgn="auto" hangingPunct="1">
              <a:spcBef>
                <a:spcPts val="0"/>
              </a:spcBef>
              <a:spcAft>
                <a:spcPts val="0"/>
              </a:spcAft>
              <a:buNone/>
            </a:pPr>
            <a:endParaRPr lang="en-US" sz="2000" dirty="0"/>
          </a:p>
          <a:p>
            <a:pPr marL="0" indent="0" eaLnBrk="1" fontAlgn="auto" hangingPunct="1">
              <a:spcBef>
                <a:spcPts val="0"/>
              </a:spcBef>
              <a:spcAft>
                <a:spcPts val="0"/>
              </a:spcAft>
              <a:buNone/>
            </a:pPr>
            <a:r>
              <a:rPr lang="en-US" sz="2000" dirty="0" smtClean="0"/>
              <a:t>Question 1: The next step would be flexible bronchoscopy to evaluate for foreign body aspiration. A possible cause for her cough is pill aspiration given that her cough started immediately after taking her medications. Given that her medications may have included iron pills, an urgent bronchoscopy should be performed to extract a possible iron pill and prevent pill disintegration into the airway mucosa which could result in serious complications. </a:t>
            </a:r>
          </a:p>
          <a:p>
            <a:pPr marL="0" indent="0" eaLnBrk="1" fontAlgn="auto" hangingPunct="1">
              <a:spcBef>
                <a:spcPts val="0"/>
              </a:spcBef>
              <a:spcAft>
                <a:spcPts val="0"/>
              </a:spcAft>
              <a:buNone/>
            </a:pPr>
            <a:endParaRPr lang="en-US" sz="2000" dirty="0" smtClean="0"/>
          </a:p>
        </p:txBody>
      </p:sp>
      <p:sp>
        <p:nvSpPr>
          <p:cNvPr id="3" name="Rectangle 2"/>
          <p:cNvSpPr/>
          <p:nvPr/>
        </p:nvSpPr>
        <p:spPr>
          <a:xfrm>
            <a:off x="3778624" y="5410200"/>
            <a:ext cx="6432176" cy="1015663"/>
          </a:xfrm>
          <a:prstGeom prst="rect">
            <a:avLst/>
          </a:prstGeom>
        </p:spPr>
        <p:txBody>
          <a:bodyPr wrap="square">
            <a:spAutoFit/>
          </a:bodyPr>
          <a:lstStyle/>
          <a:p>
            <a:r>
              <a:rPr lang="nb-NO" sz="1200" dirty="0">
                <a:latin typeface="+mn-lt"/>
              </a:rPr>
              <a:t>P Lee et al. </a:t>
            </a:r>
            <a:r>
              <a:rPr lang="nb-NO" sz="1200" dirty="0" err="1">
                <a:latin typeface="+mn-lt"/>
              </a:rPr>
              <a:t>Chest</a:t>
            </a:r>
            <a:r>
              <a:rPr lang="nb-NO" sz="1200" dirty="0">
                <a:latin typeface="+mn-lt"/>
              </a:rPr>
              <a:t> 121 (4), </a:t>
            </a:r>
            <a:r>
              <a:rPr lang="nb-NO" sz="1200" dirty="0" smtClean="0">
                <a:latin typeface="+mn-lt"/>
              </a:rPr>
              <a:t>1355-1357</a:t>
            </a:r>
          </a:p>
          <a:p>
            <a:r>
              <a:rPr lang="nb-NO" sz="1200" i="1" dirty="0">
                <a:latin typeface="+mn-lt"/>
              </a:rPr>
              <a:t>Annals </a:t>
            </a:r>
            <a:r>
              <a:rPr lang="nb-NO" sz="1200" i="1" dirty="0" err="1">
                <a:latin typeface="+mn-lt"/>
              </a:rPr>
              <a:t>of</a:t>
            </a:r>
            <a:r>
              <a:rPr lang="nb-NO" sz="1200" i="1" dirty="0">
                <a:latin typeface="+mn-lt"/>
              </a:rPr>
              <a:t> </a:t>
            </a:r>
            <a:r>
              <a:rPr lang="nb-NO" sz="1200" dirty="0" err="1">
                <a:latin typeface="+mn-lt"/>
              </a:rPr>
              <a:t>Thoracic</a:t>
            </a:r>
            <a:r>
              <a:rPr lang="nb-NO" sz="1200" dirty="0">
                <a:latin typeface="+mn-lt"/>
              </a:rPr>
              <a:t> </a:t>
            </a:r>
            <a:r>
              <a:rPr lang="nb-NO" sz="1200" dirty="0" err="1">
                <a:latin typeface="+mn-lt"/>
              </a:rPr>
              <a:t>Medicine</a:t>
            </a:r>
            <a:r>
              <a:rPr lang="nb-NO" sz="1200" dirty="0">
                <a:latin typeface="+mn-lt"/>
              </a:rPr>
              <a:t> - Vol 9, </a:t>
            </a:r>
            <a:r>
              <a:rPr lang="nb-NO" sz="1200" dirty="0" err="1">
                <a:latin typeface="+mn-lt"/>
              </a:rPr>
              <a:t>Issue</a:t>
            </a:r>
            <a:r>
              <a:rPr lang="nb-NO" sz="1200" dirty="0">
                <a:latin typeface="+mn-lt"/>
              </a:rPr>
              <a:t> 1, </a:t>
            </a:r>
            <a:r>
              <a:rPr lang="nb-NO" sz="1200" dirty="0" err="1">
                <a:latin typeface="+mn-lt"/>
              </a:rPr>
              <a:t>January-March</a:t>
            </a:r>
            <a:r>
              <a:rPr lang="nb-NO" sz="1200" dirty="0">
                <a:latin typeface="+mn-lt"/>
              </a:rPr>
              <a:t> </a:t>
            </a:r>
            <a:r>
              <a:rPr lang="nb-NO" sz="1200" dirty="0" smtClean="0">
                <a:latin typeface="+mn-lt"/>
              </a:rPr>
              <a:t>2014</a:t>
            </a:r>
          </a:p>
          <a:p>
            <a:r>
              <a:rPr lang="nb-NO" sz="1200" dirty="0" err="1"/>
              <a:t>Somalaraju</a:t>
            </a:r>
            <a:r>
              <a:rPr lang="nb-NO" sz="1200" dirty="0"/>
              <a:t> et al. </a:t>
            </a:r>
            <a:r>
              <a:rPr lang="nb-NO" sz="1200" b="1" dirty="0"/>
              <a:t>JOBIP. </a:t>
            </a:r>
            <a:r>
              <a:rPr lang="nb-NO" sz="1200" dirty="0"/>
              <a:t>24(2):163-165, April 2017.</a:t>
            </a:r>
          </a:p>
          <a:p>
            <a:r>
              <a:rPr lang="nb-NO" sz="1200" dirty="0" smtClean="0">
                <a:latin typeface="+mn-lt"/>
              </a:rPr>
              <a:t> </a:t>
            </a:r>
            <a:endParaRPr lang="nb-NO" sz="1200" dirty="0">
              <a:latin typeface="+mn-lt"/>
            </a:endParaRPr>
          </a:p>
          <a:p>
            <a:endParaRPr lang="en-US" sz="1200" dirty="0">
              <a:latin typeface="+mn-lt"/>
            </a:endParaRPr>
          </a:p>
        </p:txBody>
      </p:sp>
    </p:spTree>
    <p:extLst>
      <p:ext uri="{BB962C8B-B14F-4D97-AF65-F5344CB8AC3E}">
        <p14:creationId xmlns:p14="http://schemas.microsoft.com/office/powerpoint/2010/main" val="16557613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5943600" cy="1143000"/>
          </a:xfrm>
        </p:spPr>
        <p:txBody>
          <a:bodyPr/>
          <a:lstStyle/>
          <a:p>
            <a:r>
              <a:rPr lang="en-US" sz="1800" dirty="0">
                <a:solidFill>
                  <a:schemeClr val="bg1"/>
                </a:solidFill>
              </a:rPr>
              <a:t>Pill aspiration: Central Airway </a:t>
            </a:r>
            <a:r>
              <a:rPr lang="en-US" sz="1800" dirty="0" smtClean="0">
                <a:solidFill>
                  <a:schemeClr val="bg1"/>
                </a:solidFill>
              </a:rPr>
              <a:t>manifestations</a:t>
            </a:r>
            <a:br>
              <a:rPr lang="en-US" sz="1800" dirty="0" smtClean="0">
                <a:solidFill>
                  <a:schemeClr val="bg1"/>
                </a:solidFill>
              </a:rPr>
            </a:br>
            <a:r>
              <a:rPr lang="en-US" sz="1800" dirty="0" smtClean="0">
                <a:solidFill>
                  <a:schemeClr val="bg1"/>
                </a:solidFill>
              </a:rPr>
              <a:t>Knowledge Assessment</a:t>
            </a:r>
            <a:endParaRPr lang="en-US" sz="1800" dirty="0"/>
          </a:p>
        </p:txBody>
      </p:sp>
      <p:sp>
        <p:nvSpPr>
          <p:cNvPr id="4" name="Content Placeholder 3"/>
          <p:cNvSpPr>
            <a:spLocks noGrp="1"/>
          </p:cNvSpPr>
          <p:nvPr>
            <p:ph sz="half" idx="1"/>
          </p:nvPr>
        </p:nvSpPr>
        <p:spPr>
          <a:xfrm>
            <a:off x="457200" y="2078199"/>
            <a:ext cx="8229600" cy="3636801"/>
          </a:xfrm>
        </p:spPr>
        <p:txBody>
          <a:bodyPr/>
          <a:lstStyle/>
          <a:p>
            <a:pPr marL="0" indent="0" eaLnBrk="1" fontAlgn="auto" hangingPunct="1">
              <a:spcBef>
                <a:spcPts val="0"/>
              </a:spcBef>
              <a:spcAft>
                <a:spcPts val="0"/>
              </a:spcAft>
              <a:buNone/>
            </a:pPr>
            <a:r>
              <a:rPr lang="en-US" sz="2000" dirty="0" smtClean="0"/>
              <a:t>Answers: </a:t>
            </a:r>
          </a:p>
          <a:p>
            <a:pPr marL="0" indent="0" eaLnBrk="1" fontAlgn="auto" hangingPunct="1">
              <a:spcBef>
                <a:spcPts val="0"/>
              </a:spcBef>
              <a:spcAft>
                <a:spcPts val="0"/>
              </a:spcAft>
              <a:buNone/>
            </a:pPr>
            <a:endParaRPr lang="en-US" sz="2000" dirty="0"/>
          </a:p>
          <a:p>
            <a:pPr marL="0" indent="0" eaLnBrk="1" fontAlgn="auto" hangingPunct="1">
              <a:spcBef>
                <a:spcPts val="0"/>
              </a:spcBef>
              <a:spcAft>
                <a:spcPts val="0"/>
              </a:spcAft>
              <a:buNone/>
            </a:pPr>
            <a:r>
              <a:rPr lang="en-US" sz="2000" dirty="0" smtClean="0"/>
              <a:t>Question 2: The next step is to request special stain for Iron deposits. Prussian blue stain is diagnostic for iron deposits in the airway mucosa. Iron deposits in the airway mucosa may persist for months after the iron pill aspiration event, therefore, endobronchial biopsy for Prussian blue stain is indicated for this patient. </a:t>
            </a:r>
          </a:p>
          <a:p>
            <a:pPr marL="0" indent="0" eaLnBrk="1" fontAlgn="auto" hangingPunct="1">
              <a:spcBef>
                <a:spcPts val="0"/>
              </a:spcBef>
              <a:spcAft>
                <a:spcPts val="0"/>
              </a:spcAft>
              <a:buNone/>
            </a:pPr>
            <a:endParaRPr lang="en-US" sz="2000" dirty="0" smtClean="0"/>
          </a:p>
        </p:txBody>
      </p:sp>
      <p:sp>
        <p:nvSpPr>
          <p:cNvPr id="5" name="Rectangle 4"/>
          <p:cNvSpPr/>
          <p:nvPr/>
        </p:nvSpPr>
        <p:spPr>
          <a:xfrm>
            <a:off x="5461522" y="5986790"/>
            <a:ext cx="2539478" cy="261610"/>
          </a:xfrm>
          <a:prstGeom prst="rect">
            <a:avLst/>
          </a:prstGeom>
        </p:spPr>
        <p:txBody>
          <a:bodyPr wrap="none">
            <a:spAutoFit/>
          </a:bodyPr>
          <a:lstStyle/>
          <a:p>
            <a:r>
              <a:rPr lang="nb-NO" sz="1100" dirty="0"/>
              <a:t>P Lee et al. </a:t>
            </a:r>
            <a:r>
              <a:rPr lang="nb-NO" sz="1100" dirty="0" err="1"/>
              <a:t>Chest</a:t>
            </a:r>
            <a:r>
              <a:rPr lang="nb-NO" sz="1100" dirty="0"/>
              <a:t> 121 (4), 1355-1357</a:t>
            </a:r>
          </a:p>
        </p:txBody>
      </p:sp>
    </p:spTree>
    <p:extLst>
      <p:ext uri="{BB962C8B-B14F-4D97-AF65-F5344CB8AC3E}">
        <p14:creationId xmlns:p14="http://schemas.microsoft.com/office/powerpoint/2010/main" val="8228531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5943600" cy="1143000"/>
          </a:xfrm>
        </p:spPr>
        <p:txBody>
          <a:bodyPr/>
          <a:lstStyle/>
          <a:p>
            <a:r>
              <a:rPr lang="en-US" sz="1800" dirty="0">
                <a:solidFill>
                  <a:schemeClr val="bg1"/>
                </a:solidFill>
              </a:rPr>
              <a:t>Pill aspiration: Central Airway </a:t>
            </a:r>
            <a:r>
              <a:rPr lang="en-US" sz="1800" dirty="0" smtClean="0">
                <a:solidFill>
                  <a:schemeClr val="bg1"/>
                </a:solidFill>
              </a:rPr>
              <a:t>manifestations</a:t>
            </a:r>
            <a:br>
              <a:rPr lang="en-US" sz="1800" dirty="0" smtClean="0">
                <a:solidFill>
                  <a:schemeClr val="bg1"/>
                </a:solidFill>
              </a:rPr>
            </a:br>
            <a:r>
              <a:rPr lang="en-US" sz="1800" dirty="0" smtClean="0">
                <a:solidFill>
                  <a:schemeClr val="bg1"/>
                </a:solidFill>
              </a:rPr>
              <a:t>Knowledge Assessment</a:t>
            </a:r>
            <a:endParaRPr lang="en-US" sz="1800" dirty="0"/>
          </a:p>
        </p:txBody>
      </p:sp>
      <p:sp>
        <p:nvSpPr>
          <p:cNvPr id="4" name="Content Placeholder 3"/>
          <p:cNvSpPr>
            <a:spLocks noGrp="1"/>
          </p:cNvSpPr>
          <p:nvPr>
            <p:ph sz="half" idx="1"/>
          </p:nvPr>
        </p:nvSpPr>
        <p:spPr>
          <a:xfrm>
            <a:off x="457200" y="2078199"/>
            <a:ext cx="8229600" cy="3636801"/>
          </a:xfrm>
        </p:spPr>
        <p:txBody>
          <a:bodyPr/>
          <a:lstStyle/>
          <a:p>
            <a:pPr marL="0" indent="0" eaLnBrk="1" fontAlgn="auto" hangingPunct="1">
              <a:spcBef>
                <a:spcPts val="0"/>
              </a:spcBef>
              <a:spcAft>
                <a:spcPts val="0"/>
              </a:spcAft>
              <a:buNone/>
            </a:pPr>
            <a:r>
              <a:rPr lang="en-US" sz="2000" dirty="0" smtClean="0"/>
              <a:t>Answers: </a:t>
            </a:r>
          </a:p>
          <a:p>
            <a:pPr marL="0" indent="0" eaLnBrk="1" fontAlgn="auto" hangingPunct="1">
              <a:spcBef>
                <a:spcPts val="0"/>
              </a:spcBef>
              <a:spcAft>
                <a:spcPts val="0"/>
              </a:spcAft>
              <a:buNone/>
            </a:pPr>
            <a:endParaRPr lang="en-US" sz="2000" dirty="0"/>
          </a:p>
          <a:p>
            <a:pPr marL="0" indent="0" eaLnBrk="1" fontAlgn="auto" hangingPunct="1">
              <a:spcBef>
                <a:spcPts val="0"/>
              </a:spcBef>
              <a:spcAft>
                <a:spcPts val="0"/>
              </a:spcAft>
              <a:buNone/>
            </a:pPr>
            <a:r>
              <a:rPr lang="en-US" sz="2000" dirty="0" smtClean="0"/>
              <a:t>Question 3: The patient showed undergo and advanced </a:t>
            </a:r>
            <a:r>
              <a:rPr lang="en-US" sz="2000" dirty="0" err="1" smtClean="0"/>
              <a:t>bronchoscpic</a:t>
            </a:r>
            <a:r>
              <a:rPr lang="en-US" sz="2000" dirty="0" smtClean="0"/>
              <a:t> intervention using one or multiple modalities.  These include airway dilation using balloon </a:t>
            </a:r>
            <a:r>
              <a:rPr lang="en-US" sz="2000" dirty="0" err="1" smtClean="0"/>
              <a:t>bronchoplasty</a:t>
            </a:r>
            <a:r>
              <a:rPr lang="en-US" sz="2000" dirty="0" smtClean="0"/>
              <a:t> or rigid bronchoscopy, electrocautery, endobronchial laser, topical </a:t>
            </a:r>
            <a:r>
              <a:rPr lang="en-US" sz="2000" dirty="0" err="1" smtClean="0"/>
              <a:t>mitomycin</a:t>
            </a:r>
            <a:r>
              <a:rPr lang="en-US" sz="2000" dirty="0" smtClean="0"/>
              <a:t> C, and airway stenting. The purpose of such intervention is to kee</a:t>
            </a:r>
            <a:r>
              <a:rPr lang="en-US" sz="2000" dirty="0" smtClean="0"/>
              <a:t>p the airway patent, and to prevent surgical lung resection. </a:t>
            </a:r>
            <a:endParaRPr lang="en-US" sz="2000" dirty="0" smtClean="0"/>
          </a:p>
          <a:p>
            <a:pPr marL="0" indent="0" eaLnBrk="1" fontAlgn="auto" hangingPunct="1">
              <a:spcBef>
                <a:spcPts val="0"/>
              </a:spcBef>
              <a:spcAft>
                <a:spcPts val="0"/>
              </a:spcAft>
              <a:buNone/>
            </a:pPr>
            <a:endParaRPr lang="en-US" sz="2000" dirty="0" smtClean="0"/>
          </a:p>
        </p:txBody>
      </p:sp>
      <p:sp>
        <p:nvSpPr>
          <p:cNvPr id="5" name="Rectangle 4"/>
          <p:cNvSpPr/>
          <p:nvPr/>
        </p:nvSpPr>
        <p:spPr>
          <a:xfrm>
            <a:off x="4300319" y="5646003"/>
            <a:ext cx="3929281" cy="830997"/>
          </a:xfrm>
          <a:prstGeom prst="rect">
            <a:avLst/>
          </a:prstGeom>
        </p:spPr>
        <p:txBody>
          <a:bodyPr wrap="none">
            <a:spAutoFit/>
          </a:bodyPr>
          <a:lstStyle/>
          <a:p>
            <a:r>
              <a:rPr lang="nb-NO" sz="1200" dirty="0"/>
              <a:t>P Lee et al. </a:t>
            </a:r>
            <a:r>
              <a:rPr lang="nb-NO" sz="1200" dirty="0" err="1"/>
              <a:t>Chest</a:t>
            </a:r>
            <a:r>
              <a:rPr lang="nb-NO" sz="1200" dirty="0"/>
              <a:t> 121 (4), </a:t>
            </a:r>
            <a:r>
              <a:rPr lang="nb-NO" sz="1200" dirty="0" smtClean="0"/>
              <a:t>1355-1357</a:t>
            </a:r>
          </a:p>
          <a:p>
            <a:r>
              <a:rPr lang="nb-NO" sz="1200" dirty="0" err="1" smtClean="0"/>
              <a:t>Caterino</a:t>
            </a:r>
            <a:r>
              <a:rPr lang="nb-NO" sz="1200" dirty="0" smtClean="0"/>
              <a:t> et al. </a:t>
            </a:r>
            <a:r>
              <a:rPr lang="nb-NO" sz="1200" dirty="0" err="1" smtClean="0"/>
              <a:t>Respir</a:t>
            </a:r>
            <a:r>
              <a:rPr lang="nb-NO" sz="1200" dirty="0" smtClean="0"/>
              <a:t> Med Case Rep. 2015</a:t>
            </a:r>
            <a:r>
              <a:rPr lang="nb-NO" sz="1200" dirty="0"/>
              <a:t>; 15: 33–35</a:t>
            </a:r>
            <a:r>
              <a:rPr lang="nb-NO" sz="1200" dirty="0" smtClean="0"/>
              <a:t>.</a:t>
            </a:r>
          </a:p>
          <a:p>
            <a:r>
              <a:rPr lang="is-IS" sz="1200" dirty="0" smtClean="0"/>
              <a:t>Kinsey et al. Chest</a:t>
            </a:r>
            <a:r>
              <a:rPr lang="is-IS" sz="1200" dirty="0"/>
              <a:t>. Jun 2013;143(6):1791-1795 </a:t>
            </a:r>
            <a:endParaRPr lang="is-IS" sz="1200" dirty="0"/>
          </a:p>
          <a:p>
            <a:endParaRPr lang="nb-NO" sz="1200" dirty="0" smtClean="0"/>
          </a:p>
        </p:txBody>
      </p:sp>
    </p:spTree>
    <p:extLst>
      <p:ext uri="{BB962C8B-B14F-4D97-AF65-F5344CB8AC3E}">
        <p14:creationId xmlns:p14="http://schemas.microsoft.com/office/powerpoint/2010/main" val="20713112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rgbClr val="4D89C8"/>
            </a:gs>
            <a:gs pos="100000">
              <a:srgbClr val="67CCE6"/>
            </a:gs>
          </a:gsLst>
          <a:lin ang="5400000" scaled="1"/>
        </a:gradFill>
        <a:effectLst/>
      </p:bgPr>
    </p:bg>
    <p:spTree>
      <p:nvGrpSpPr>
        <p:cNvPr id="1" name=""/>
        <p:cNvGrpSpPr/>
        <p:nvPr/>
      </p:nvGrpSpPr>
      <p:grpSpPr>
        <a:xfrm>
          <a:off x="0" y="0"/>
          <a:ext cx="0" cy="0"/>
          <a:chOff x="0" y="0"/>
          <a:chExt cx="0" cy="0"/>
        </a:xfrm>
      </p:grpSpPr>
      <p:pic>
        <p:nvPicPr>
          <p:cNvPr id="4098"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5106988"/>
            <a:ext cx="1751013" cy="17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914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2590800"/>
            <a:ext cx="9144000" cy="2385268"/>
          </a:xfrm>
          <a:prstGeom prst="rect">
            <a:avLst/>
          </a:prstGeom>
          <a:noFill/>
        </p:spPr>
        <p:txBody>
          <a:bodyPr>
            <a:spAutoFit/>
          </a:bodyPr>
          <a:lstStyle/>
          <a:p>
            <a:pPr algn="ctr">
              <a:defRPr/>
            </a:pPr>
            <a:r>
              <a:rPr lang="en-US" sz="2000" dirty="0">
                <a:solidFill>
                  <a:srgbClr val="FFFFFF"/>
                </a:solidFill>
                <a:latin typeface="Arial"/>
              </a:rPr>
              <a:t>This presentation was prepared by</a:t>
            </a:r>
          </a:p>
          <a:p>
            <a:pPr algn="ctr">
              <a:defRPr/>
            </a:pPr>
            <a:r>
              <a:rPr lang="en-US" sz="2400" b="1" dirty="0" smtClean="0">
                <a:solidFill>
                  <a:srgbClr val="FFFFFF"/>
                </a:solidFill>
                <a:latin typeface="Arial"/>
              </a:rPr>
              <a:t>Sevak Keshishyan MD </a:t>
            </a:r>
            <a:r>
              <a:rPr lang="en-US" sz="2400" b="1" dirty="0">
                <a:solidFill>
                  <a:srgbClr val="FFFFFF"/>
                </a:solidFill>
                <a:latin typeface="Arial"/>
              </a:rPr>
              <a:t>and Kassem Harris MD, FCCP</a:t>
            </a:r>
          </a:p>
          <a:p>
            <a:pPr algn="ctr">
              <a:defRPr/>
            </a:pPr>
            <a:r>
              <a:rPr lang="en-US" sz="2000" dirty="0">
                <a:solidFill>
                  <a:srgbClr val="FFFFFF"/>
                </a:solidFill>
                <a:latin typeface="Arial"/>
              </a:rPr>
              <a:t> and reviewed for accuracy and content by members of the </a:t>
            </a:r>
            <a:endParaRPr lang="en-US" sz="2000" dirty="0" smtClean="0">
              <a:solidFill>
                <a:srgbClr val="FFFFFF"/>
              </a:solidFill>
              <a:latin typeface="Arial"/>
            </a:endParaRPr>
          </a:p>
          <a:p>
            <a:pPr algn="ctr">
              <a:defRPr/>
            </a:pPr>
            <a:r>
              <a:rPr lang="en-US" sz="2000" i="1" dirty="0" smtClean="0">
                <a:solidFill>
                  <a:srgbClr val="FFFFFF"/>
                </a:solidFill>
                <a:latin typeface="Arial"/>
              </a:rPr>
              <a:t>WABIP </a:t>
            </a:r>
            <a:r>
              <a:rPr lang="en-US" sz="2000" i="1" dirty="0">
                <a:solidFill>
                  <a:srgbClr val="FFFFFF"/>
                </a:solidFill>
                <a:latin typeface="Arial"/>
              </a:rPr>
              <a:t>Rare Lung, Pleura and Airway Disorders </a:t>
            </a:r>
            <a:r>
              <a:rPr lang="en-US" sz="2000" dirty="0">
                <a:solidFill>
                  <a:srgbClr val="FFFFFF"/>
                </a:solidFill>
                <a:latin typeface="Arial"/>
              </a:rPr>
              <a:t>section</a:t>
            </a:r>
          </a:p>
          <a:p>
            <a:pPr algn="ctr">
              <a:defRPr/>
            </a:pPr>
            <a:endParaRPr lang="en-US" sz="3000" dirty="0">
              <a:solidFill>
                <a:srgbClr val="FFFFFF"/>
              </a:solidFill>
              <a:latin typeface="Arial"/>
            </a:endParaRPr>
          </a:p>
          <a:p>
            <a:pPr algn="ctr">
              <a:defRPr/>
            </a:pPr>
            <a:endParaRPr lang="en-US" sz="3500" dirty="0">
              <a:solidFill>
                <a:srgbClr val="FFFFFF"/>
              </a:solidFill>
              <a:latin typeface="Arial"/>
            </a:endParaRPr>
          </a:p>
        </p:txBody>
      </p:sp>
    </p:spTree>
    <p:extLst>
      <p:ext uri="{BB962C8B-B14F-4D97-AF65-F5344CB8AC3E}">
        <p14:creationId xmlns:p14="http://schemas.microsoft.com/office/powerpoint/2010/main" val="3696770524"/>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5943600" cy="1143000"/>
          </a:xfrm>
        </p:spPr>
        <p:txBody>
          <a:bodyPr/>
          <a:lstStyle/>
          <a:p>
            <a:pPr>
              <a:defRPr/>
            </a:pPr>
            <a:r>
              <a:rPr lang="en-US" sz="1800" dirty="0">
                <a:solidFill>
                  <a:schemeClr val="bg1"/>
                </a:solidFill>
              </a:rPr>
              <a:t>Pill aspiration: Central Airway manifestations</a:t>
            </a:r>
            <a:endParaRPr lang="en-US" sz="2800" dirty="0">
              <a:solidFill>
                <a:schemeClr val="bg1"/>
              </a:solidFill>
            </a:endParaRPr>
          </a:p>
        </p:txBody>
      </p:sp>
      <p:sp>
        <p:nvSpPr>
          <p:cNvPr id="3" name="Content Placeholder 2"/>
          <p:cNvSpPr>
            <a:spLocks noGrp="1"/>
          </p:cNvSpPr>
          <p:nvPr>
            <p:ph sz="half" idx="1"/>
          </p:nvPr>
        </p:nvSpPr>
        <p:spPr>
          <a:xfrm>
            <a:off x="457200" y="1905000"/>
            <a:ext cx="8229600" cy="4525963"/>
          </a:xfrm>
        </p:spPr>
        <p:txBody>
          <a:bodyPr/>
          <a:lstStyle/>
          <a:p>
            <a:pPr marL="0" indent="0">
              <a:lnSpc>
                <a:spcPct val="150000"/>
              </a:lnSpc>
              <a:buNone/>
            </a:pPr>
            <a:r>
              <a:rPr lang="en-US" sz="2000" dirty="0"/>
              <a:t>7% of aspirated foreign </a:t>
            </a:r>
            <a:r>
              <a:rPr lang="en-US" sz="2000" dirty="0" smtClean="0"/>
              <a:t>bodies (FB) </a:t>
            </a:r>
            <a:r>
              <a:rPr lang="en-US" sz="2000" dirty="0"/>
              <a:t>are medicinal pills</a:t>
            </a:r>
          </a:p>
          <a:p>
            <a:pPr marL="0" indent="0">
              <a:lnSpc>
                <a:spcPct val="150000"/>
              </a:lnSpc>
              <a:buNone/>
            </a:pPr>
            <a:r>
              <a:rPr lang="en-US" sz="2000" dirty="0" smtClean="0"/>
              <a:t>Pill aspiration causing central airway injury and consequent late manifestation is an uncommon condition </a:t>
            </a:r>
          </a:p>
          <a:p>
            <a:pPr marL="0" indent="0">
              <a:lnSpc>
                <a:spcPct val="150000"/>
              </a:lnSpc>
              <a:buNone/>
            </a:pPr>
            <a:r>
              <a:rPr lang="en-US" sz="2000" dirty="0" smtClean="0"/>
              <a:t>Risk factors</a:t>
            </a:r>
          </a:p>
          <a:p>
            <a:pPr lvl="1">
              <a:lnSpc>
                <a:spcPct val="150000"/>
              </a:lnSpc>
            </a:pPr>
            <a:r>
              <a:rPr lang="en-US" sz="1800" dirty="0" smtClean="0"/>
              <a:t>Neurological conditions like stroke, Parkinson’s disease</a:t>
            </a:r>
          </a:p>
          <a:p>
            <a:pPr lvl="1">
              <a:lnSpc>
                <a:spcPct val="150000"/>
              </a:lnSpc>
            </a:pPr>
            <a:r>
              <a:rPr lang="en-US" sz="1800" dirty="0" smtClean="0"/>
              <a:t>Dental procedures</a:t>
            </a:r>
          </a:p>
          <a:p>
            <a:pPr lvl="1">
              <a:lnSpc>
                <a:spcPct val="150000"/>
              </a:lnSpc>
            </a:pPr>
            <a:r>
              <a:rPr lang="en-US" sz="1800" dirty="0" smtClean="0"/>
              <a:t>Common loss of consciousness states like (syncope, mechanical falls)</a:t>
            </a:r>
          </a:p>
          <a:p>
            <a:pPr lvl="1">
              <a:lnSpc>
                <a:spcPct val="150000"/>
              </a:lnSpc>
            </a:pPr>
            <a:r>
              <a:rPr lang="en-US" sz="1800" dirty="0" smtClean="0"/>
              <a:t>Improper way to take a medication (in supine position)</a:t>
            </a:r>
            <a:endParaRPr lang="en-US" sz="1800" dirty="0"/>
          </a:p>
        </p:txBody>
      </p:sp>
      <p:sp>
        <p:nvSpPr>
          <p:cNvPr id="5" name="TextBox 4"/>
          <p:cNvSpPr txBox="1"/>
          <p:nvPr/>
        </p:nvSpPr>
        <p:spPr>
          <a:xfrm>
            <a:off x="4648200" y="6019800"/>
            <a:ext cx="6705600" cy="646331"/>
          </a:xfrm>
          <a:prstGeom prst="rect">
            <a:avLst/>
          </a:prstGeom>
          <a:noFill/>
        </p:spPr>
        <p:txBody>
          <a:bodyPr wrap="square" rtlCol="0">
            <a:spAutoFit/>
          </a:bodyPr>
          <a:lstStyle/>
          <a:p>
            <a:r>
              <a:rPr lang="en-US" sz="1200" dirty="0"/>
              <a:t>Annals of internal medicine. 1990;112(8):</a:t>
            </a:r>
            <a:r>
              <a:rPr lang="en-US" sz="1200" dirty="0" smtClean="0"/>
              <a:t>604-9</a:t>
            </a:r>
          </a:p>
          <a:p>
            <a:r>
              <a:rPr lang="en-US" sz="1200" dirty="0"/>
              <a:t>Ann </a:t>
            </a:r>
            <a:r>
              <a:rPr lang="en-US" sz="1200" dirty="0" err="1"/>
              <a:t>Thorac</a:t>
            </a:r>
            <a:r>
              <a:rPr lang="en-US" sz="1200" dirty="0"/>
              <a:t> Med 2014;9:1-2</a:t>
            </a:r>
          </a:p>
          <a:p>
            <a:endParaRPr lang="en-US" sz="1200" dirty="0"/>
          </a:p>
        </p:txBody>
      </p:sp>
    </p:spTree>
    <p:extLst>
      <p:ext uri="{BB962C8B-B14F-4D97-AF65-F5344CB8AC3E}">
        <p14:creationId xmlns:p14="http://schemas.microsoft.com/office/powerpoint/2010/main" val="1335576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5943600" cy="1143000"/>
          </a:xfrm>
        </p:spPr>
        <p:txBody>
          <a:bodyPr/>
          <a:lstStyle/>
          <a:p>
            <a:pPr>
              <a:defRPr/>
            </a:pPr>
            <a:r>
              <a:rPr lang="en-US" sz="1800" dirty="0">
                <a:solidFill>
                  <a:schemeClr val="bg1"/>
                </a:solidFill>
              </a:rPr>
              <a:t>Pill aspiration: Central Airway </a:t>
            </a:r>
            <a:r>
              <a:rPr lang="en-US" sz="1800" dirty="0" smtClean="0">
                <a:solidFill>
                  <a:schemeClr val="bg1"/>
                </a:solidFill>
              </a:rPr>
              <a:t>manifestations</a:t>
            </a:r>
            <a:br>
              <a:rPr lang="en-US" sz="1800" dirty="0" smtClean="0">
                <a:solidFill>
                  <a:schemeClr val="bg1"/>
                </a:solidFill>
              </a:rPr>
            </a:br>
            <a:r>
              <a:rPr lang="en-US" sz="1800" dirty="0" smtClean="0">
                <a:solidFill>
                  <a:schemeClr val="bg1"/>
                </a:solidFill>
              </a:rPr>
              <a:t>Common aspirated pills</a:t>
            </a:r>
            <a:endParaRPr lang="en-US" sz="2800" dirty="0">
              <a:solidFill>
                <a:schemeClr val="bg1"/>
              </a:solidFill>
            </a:endParaRPr>
          </a:p>
        </p:txBody>
      </p:sp>
      <p:graphicFrame>
        <p:nvGraphicFramePr>
          <p:cNvPr id="3" name="Content Placeholder 2"/>
          <p:cNvGraphicFramePr>
            <a:graphicFrameLocks noGrp="1"/>
          </p:cNvGraphicFramePr>
          <p:nvPr>
            <p:ph sz="half" idx="1"/>
            <p:extLst>
              <p:ext uri="{D42A27DB-BD31-4B8C-83A1-F6EECF244321}">
                <p14:modId xmlns:p14="http://schemas.microsoft.com/office/powerpoint/2010/main" val="1512346908"/>
              </p:ext>
            </p:extLst>
          </p:nvPr>
        </p:nvGraphicFramePr>
        <p:xfrm>
          <a:off x="1143000" y="1905000"/>
          <a:ext cx="6934200" cy="3809997"/>
        </p:xfrm>
        <a:graphic>
          <a:graphicData uri="http://schemas.openxmlformats.org/drawingml/2006/table">
            <a:tbl>
              <a:tblPr firstRow="1" bandRow="1">
                <a:tableStyleId>{8A107856-5554-42FB-B03E-39F5DBC370BA}</a:tableStyleId>
              </a:tblPr>
              <a:tblGrid>
                <a:gridCol w="2311400"/>
                <a:gridCol w="2311400"/>
                <a:gridCol w="2311400"/>
              </a:tblGrid>
              <a:tr h="423333">
                <a:tc gridSpan="3">
                  <a:txBody>
                    <a:bodyPr/>
                    <a:lstStyle/>
                    <a:p>
                      <a:pPr algn="ctr"/>
                      <a:r>
                        <a:rPr lang="en-US" sz="1600" dirty="0" smtClean="0"/>
                        <a:t>Pills</a:t>
                      </a:r>
                      <a:r>
                        <a:rPr lang="en-US" sz="1600" baseline="0" dirty="0" smtClean="0"/>
                        <a:t> causing airway inflammation</a:t>
                      </a:r>
                      <a:endParaRPr lang="en-US" sz="1600" dirty="0"/>
                    </a:p>
                  </a:txBody>
                  <a:tcPr/>
                </a:tc>
                <a:tc hMerge="1">
                  <a:txBody>
                    <a:bodyPr/>
                    <a:lstStyle/>
                    <a:p>
                      <a:endParaRPr lang="en-US" dirty="0"/>
                    </a:p>
                  </a:txBody>
                  <a:tcPr/>
                </a:tc>
                <a:tc hMerge="1">
                  <a:txBody>
                    <a:bodyPr/>
                    <a:lstStyle/>
                    <a:p>
                      <a:endParaRPr lang="en-US" dirty="0"/>
                    </a:p>
                  </a:txBody>
                  <a:tcPr/>
                </a:tc>
              </a:tr>
              <a:tr h="423333">
                <a:tc>
                  <a:txBody>
                    <a:bodyPr/>
                    <a:lstStyle/>
                    <a:p>
                      <a:r>
                        <a:rPr lang="en-US" sz="1200" dirty="0" smtClean="0"/>
                        <a:t>Alendronate</a:t>
                      </a:r>
                      <a:endParaRPr lang="en-US" sz="1200" dirty="0"/>
                    </a:p>
                  </a:txBody>
                  <a:tcPr/>
                </a:tc>
                <a:tc>
                  <a:txBody>
                    <a:bodyPr/>
                    <a:lstStyle/>
                    <a:p>
                      <a:r>
                        <a:rPr lang="en-US" sz="1200" dirty="0" err="1" smtClean="0"/>
                        <a:t>Aminophenazone</a:t>
                      </a:r>
                      <a:endParaRPr lang="en-US" sz="1200" dirty="0"/>
                    </a:p>
                  </a:txBody>
                  <a:tcPr/>
                </a:tc>
                <a:tc>
                  <a:txBody>
                    <a:bodyPr/>
                    <a:lstStyle/>
                    <a:p>
                      <a:r>
                        <a:rPr lang="en-US" sz="1200" dirty="0" smtClean="0"/>
                        <a:t>Barium sulfate</a:t>
                      </a:r>
                      <a:endParaRPr lang="en-US" sz="1200" dirty="0"/>
                    </a:p>
                  </a:txBody>
                  <a:tcPr/>
                </a:tc>
              </a:tr>
              <a:tr h="423333">
                <a:tc>
                  <a:txBody>
                    <a:bodyPr/>
                    <a:lstStyle/>
                    <a:p>
                      <a:r>
                        <a:rPr lang="en-US" sz="1200" dirty="0" smtClean="0"/>
                        <a:t>Bismuth </a:t>
                      </a:r>
                      <a:r>
                        <a:rPr lang="en-US" sz="1200" dirty="0" err="1" smtClean="0"/>
                        <a:t>subgallate</a:t>
                      </a:r>
                      <a:endParaRPr lang="en-US" sz="1200" dirty="0"/>
                    </a:p>
                  </a:txBody>
                  <a:tcPr/>
                </a:tc>
                <a:tc>
                  <a:txBody>
                    <a:bodyPr/>
                    <a:lstStyle/>
                    <a:p>
                      <a:r>
                        <a:rPr lang="en-US" sz="1200" dirty="0" smtClean="0"/>
                        <a:t>Charcoal</a:t>
                      </a:r>
                      <a:endParaRPr lang="en-US" sz="1200" dirty="0"/>
                    </a:p>
                  </a:txBody>
                  <a:tcPr/>
                </a:tc>
                <a:tc>
                  <a:txBody>
                    <a:bodyPr/>
                    <a:lstStyle/>
                    <a:p>
                      <a:r>
                        <a:rPr lang="en-US" sz="1200" dirty="0" smtClean="0"/>
                        <a:t>Cholestyramine</a:t>
                      </a:r>
                      <a:endParaRPr lang="en-US" sz="1200" dirty="0"/>
                    </a:p>
                  </a:txBody>
                  <a:tcPr/>
                </a:tc>
              </a:tr>
              <a:tr h="423333">
                <a:tc>
                  <a:txBody>
                    <a:bodyPr/>
                    <a:lstStyle/>
                    <a:p>
                      <a:r>
                        <a:rPr lang="en-US" sz="1200" dirty="0" smtClean="0"/>
                        <a:t>Ferrous</a:t>
                      </a:r>
                      <a:r>
                        <a:rPr lang="en-US" sz="1200" baseline="0" dirty="0" smtClean="0"/>
                        <a:t> sulfate</a:t>
                      </a:r>
                      <a:endParaRPr lang="en-US" sz="1200" dirty="0"/>
                    </a:p>
                  </a:txBody>
                  <a:tcPr/>
                </a:tc>
                <a:tc>
                  <a:txBody>
                    <a:bodyPr/>
                    <a:lstStyle/>
                    <a:p>
                      <a:r>
                        <a:rPr lang="en-US" sz="1200" dirty="0" err="1" smtClean="0"/>
                        <a:t>Gastrografin</a:t>
                      </a:r>
                      <a:endParaRPr lang="en-US" sz="1200" dirty="0"/>
                    </a:p>
                  </a:txBody>
                  <a:tcPr/>
                </a:tc>
                <a:tc>
                  <a:txBody>
                    <a:bodyPr/>
                    <a:lstStyle/>
                    <a:p>
                      <a:r>
                        <a:rPr lang="en-US" sz="1200" dirty="0" err="1" smtClean="0"/>
                        <a:t>Hytrast</a:t>
                      </a:r>
                      <a:r>
                        <a:rPr lang="en-US" sz="1200" dirty="0" smtClean="0"/>
                        <a:t>/</a:t>
                      </a:r>
                      <a:r>
                        <a:rPr lang="en-US" sz="1200" dirty="0" err="1" smtClean="0"/>
                        <a:t>Dionosil</a:t>
                      </a:r>
                      <a:endParaRPr lang="en-US" sz="1200" dirty="0"/>
                    </a:p>
                  </a:txBody>
                  <a:tcPr/>
                </a:tc>
              </a:tr>
              <a:tr h="423333">
                <a:tc>
                  <a:txBody>
                    <a:bodyPr/>
                    <a:lstStyle/>
                    <a:p>
                      <a:r>
                        <a:rPr lang="en-US" sz="1200" dirty="0" smtClean="0"/>
                        <a:t>Kaolin-Pectin</a:t>
                      </a:r>
                      <a:endParaRPr lang="en-US" sz="1200" dirty="0"/>
                    </a:p>
                  </a:txBody>
                  <a:tcPr/>
                </a:tc>
                <a:tc>
                  <a:txBody>
                    <a:bodyPr/>
                    <a:lstStyle/>
                    <a:p>
                      <a:r>
                        <a:rPr lang="en-US" sz="1200" dirty="0" smtClean="0"/>
                        <a:t>Mercury</a:t>
                      </a:r>
                      <a:endParaRPr lang="en-US" sz="1200" dirty="0"/>
                    </a:p>
                  </a:txBody>
                  <a:tcPr/>
                </a:tc>
                <a:tc>
                  <a:txBody>
                    <a:bodyPr/>
                    <a:lstStyle/>
                    <a:p>
                      <a:r>
                        <a:rPr lang="en-US" sz="1200" dirty="0" smtClean="0"/>
                        <a:t>Metformin</a:t>
                      </a:r>
                      <a:endParaRPr lang="en-US" sz="1200" dirty="0"/>
                    </a:p>
                  </a:txBody>
                  <a:tcPr/>
                </a:tc>
              </a:tr>
              <a:tr h="423333">
                <a:tc>
                  <a:txBody>
                    <a:bodyPr/>
                    <a:lstStyle/>
                    <a:p>
                      <a:r>
                        <a:rPr lang="en-US" sz="1200" dirty="0" smtClean="0"/>
                        <a:t>Mineral oil</a:t>
                      </a:r>
                      <a:endParaRPr lang="en-US" sz="1200" dirty="0"/>
                    </a:p>
                  </a:txBody>
                  <a:tcPr/>
                </a:tc>
                <a:tc>
                  <a:txBody>
                    <a:bodyPr/>
                    <a:lstStyle/>
                    <a:p>
                      <a:r>
                        <a:rPr lang="en-US" sz="1200" dirty="0" err="1" smtClean="0"/>
                        <a:t>Meprobamate</a:t>
                      </a:r>
                      <a:endParaRPr lang="en-US" sz="1200" dirty="0"/>
                    </a:p>
                  </a:txBody>
                  <a:tcPr/>
                </a:tc>
                <a:tc>
                  <a:txBody>
                    <a:bodyPr/>
                    <a:lstStyle/>
                    <a:p>
                      <a:r>
                        <a:rPr lang="en-US" sz="1200" dirty="0" err="1" smtClean="0"/>
                        <a:t>Nifuroxazide</a:t>
                      </a:r>
                      <a:endParaRPr lang="en-US" sz="1200" dirty="0"/>
                    </a:p>
                  </a:txBody>
                  <a:tcPr/>
                </a:tc>
              </a:tr>
              <a:tr h="423333">
                <a:tc>
                  <a:txBody>
                    <a:bodyPr/>
                    <a:lstStyle/>
                    <a:p>
                      <a:r>
                        <a:rPr lang="en-US" sz="1200" dirty="0" smtClean="0"/>
                        <a:t>Nortriptyline</a:t>
                      </a:r>
                      <a:endParaRPr lang="en-US" sz="1200" dirty="0"/>
                    </a:p>
                  </a:txBody>
                  <a:tcPr/>
                </a:tc>
                <a:tc>
                  <a:txBody>
                    <a:bodyPr/>
                    <a:lstStyle/>
                    <a:p>
                      <a:r>
                        <a:rPr lang="en-US" sz="1200" dirty="0" smtClean="0"/>
                        <a:t>Phenobarbital</a:t>
                      </a:r>
                      <a:endParaRPr lang="en-US" sz="1200" dirty="0"/>
                    </a:p>
                  </a:txBody>
                  <a:tcPr/>
                </a:tc>
                <a:tc>
                  <a:txBody>
                    <a:bodyPr/>
                    <a:lstStyle/>
                    <a:p>
                      <a:r>
                        <a:rPr lang="en-US" sz="1200" dirty="0" smtClean="0"/>
                        <a:t>Phenytoin</a:t>
                      </a:r>
                      <a:endParaRPr lang="en-US" sz="1200" dirty="0"/>
                    </a:p>
                  </a:txBody>
                  <a:tcPr/>
                </a:tc>
              </a:tr>
              <a:tr h="423333">
                <a:tc>
                  <a:txBody>
                    <a:bodyPr/>
                    <a:lstStyle/>
                    <a:p>
                      <a:r>
                        <a:rPr lang="en-US" sz="1200" dirty="0" err="1" smtClean="0"/>
                        <a:t>Pomegrante</a:t>
                      </a:r>
                      <a:r>
                        <a:rPr lang="en-US" sz="1200" dirty="0" smtClean="0"/>
                        <a:t> pill</a:t>
                      </a:r>
                      <a:endParaRPr lang="en-US" sz="1200" dirty="0"/>
                    </a:p>
                  </a:txBody>
                  <a:tcPr/>
                </a:tc>
                <a:tc>
                  <a:txBody>
                    <a:bodyPr/>
                    <a:lstStyle/>
                    <a:p>
                      <a:r>
                        <a:rPr lang="en-US" sz="1200" dirty="0" smtClean="0"/>
                        <a:t>Potassium chloride</a:t>
                      </a:r>
                      <a:endParaRPr lang="en-US" sz="1200" dirty="0"/>
                    </a:p>
                  </a:txBody>
                  <a:tcPr/>
                </a:tc>
                <a:tc>
                  <a:txBody>
                    <a:bodyPr/>
                    <a:lstStyle/>
                    <a:p>
                      <a:r>
                        <a:rPr lang="en-US" sz="1200" dirty="0" smtClean="0"/>
                        <a:t>Quinine</a:t>
                      </a:r>
                      <a:endParaRPr lang="en-US" sz="1200" dirty="0"/>
                    </a:p>
                  </a:txBody>
                  <a:tcPr/>
                </a:tc>
              </a:tr>
              <a:tr h="423333">
                <a:tc>
                  <a:txBody>
                    <a:bodyPr/>
                    <a:lstStyle/>
                    <a:p>
                      <a:r>
                        <a:rPr lang="en-US" sz="1200" dirty="0" err="1" smtClean="0"/>
                        <a:t>Sevelamer</a:t>
                      </a:r>
                      <a:endParaRPr lang="en-US" sz="1200" dirty="0"/>
                    </a:p>
                  </a:txBody>
                  <a:tcPr/>
                </a:tc>
                <a:tc>
                  <a:txBody>
                    <a:bodyPr/>
                    <a:lstStyle/>
                    <a:p>
                      <a:r>
                        <a:rPr lang="en-US" sz="1200" dirty="0" smtClean="0"/>
                        <a:t>Tetracycline</a:t>
                      </a:r>
                      <a:endParaRPr lang="en-US" sz="1200" dirty="0"/>
                    </a:p>
                  </a:txBody>
                  <a:tcPr/>
                </a:tc>
                <a:tc>
                  <a:txBody>
                    <a:bodyPr/>
                    <a:lstStyle/>
                    <a:p>
                      <a:endParaRPr lang="en-US" sz="1200" dirty="0"/>
                    </a:p>
                  </a:txBody>
                  <a:tcPr/>
                </a:tc>
              </a:tr>
            </a:tbl>
          </a:graphicData>
        </a:graphic>
      </p:graphicFrame>
      <p:sp>
        <p:nvSpPr>
          <p:cNvPr id="6" name="TextBox 5"/>
          <p:cNvSpPr txBox="1"/>
          <p:nvPr/>
        </p:nvSpPr>
        <p:spPr>
          <a:xfrm>
            <a:off x="5791200" y="6324600"/>
            <a:ext cx="6705600" cy="276999"/>
          </a:xfrm>
          <a:prstGeom prst="rect">
            <a:avLst/>
          </a:prstGeom>
          <a:noFill/>
        </p:spPr>
        <p:txBody>
          <a:bodyPr wrap="square" rtlCol="0">
            <a:spAutoFit/>
          </a:bodyPr>
          <a:lstStyle/>
          <a:p>
            <a:r>
              <a:rPr lang="en-US" sz="1200" dirty="0" smtClean="0"/>
              <a:t>Ann </a:t>
            </a:r>
            <a:r>
              <a:rPr lang="en-US" sz="1200" dirty="0" err="1" smtClean="0"/>
              <a:t>Thorac</a:t>
            </a:r>
            <a:r>
              <a:rPr lang="en-US" sz="1200" dirty="0" smtClean="0"/>
              <a:t> Med 2014;9:1-2</a:t>
            </a:r>
            <a:endParaRPr lang="en-US" sz="1200" dirty="0"/>
          </a:p>
        </p:txBody>
      </p:sp>
    </p:spTree>
    <p:extLst>
      <p:ext uri="{BB962C8B-B14F-4D97-AF65-F5344CB8AC3E}">
        <p14:creationId xmlns:p14="http://schemas.microsoft.com/office/powerpoint/2010/main" val="371251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274638"/>
            <a:ext cx="5867400" cy="1143000"/>
          </a:xfrm>
        </p:spPr>
        <p:txBody>
          <a:bodyPr/>
          <a:lstStyle/>
          <a:p>
            <a:pPr>
              <a:defRPr/>
            </a:pPr>
            <a:r>
              <a:rPr lang="en-US" sz="1800" dirty="0">
                <a:solidFill>
                  <a:schemeClr val="bg1"/>
                </a:solidFill>
              </a:rPr>
              <a:t>Pill aspiration: Central Airway </a:t>
            </a:r>
            <a:r>
              <a:rPr lang="en-US" sz="1800" dirty="0" smtClean="0">
                <a:solidFill>
                  <a:schemeClr val="bg1"/>
                </a:solidFill>
              </a:rPr>
              <a:t>manifestations</a:t>
            </a:r>
            <a:br>
              <a:rPr lang="en-US" sz="1800" dirty="0" smtClean="0">
                <a:solidFill>
                  <a:schemeClr val="bg1"/>
                </a:solidFill>
              </a:rPr>
            </a:br>
            <a:r>
              <a:rPr lang="en-US" sz="1800" dirty="0" smtClean="0">
                <a:solidFill>
                  <a:schemeClr val="bg1"/>
                </a:solidFill>
              </a:rPr>
              <a:t>Clinical Manifestations</a:t>
            </a:r>
            <a:endParaRPr lang="en-US" sz="2800" dirty="0">
              <a:solidFill>
                <a:schemeClr val="bg1"/>
              </a:solidFill>
            </a:endParaRPr>
          </a:p>
        </p:txBody>
      </p:sp>
      <p:sp>
        <p:nvSpPr>
          <p:cNvPr id="4" name="Content Placeholder 3"/>
          <p:cNvSpPr>
            <a:spLocks noGrp="1"/>
          </p:cNvSpPr>
          <p:nvPr>
            <p:ph sz="half" idx="1"/>
          </p:nvPr>
        </p:nvSpPr>
        <p:spPr>
          <a:xfrm>
            <a:off x="762000" y="1752600"/>
            <a:ext cx="8077200" cy="4525963"/>
          </a:xfrm>
        </p:spPr>
        <p:txBody>
          <a:bodyPr/>
          <a:lstStyle/>
          <a:p>
            <a:pPr>
              <a:lnSpc>
                <a:spcPct val="150000"/>
              </a:lnSpc>
            </a:pPr>
            <a:r>
              <a:rPr lang="en-US" sz="1800" dirty="0"/>
              <a:t>Obstructive symptoms</a:t>
            </a:r>
          </a:p>
          <a:p>
            <a:pPr>
              <a:lnSpc>
                <a:spcPct val="150000"/>
              </a:lnSpc>
            </a:pPr>
            <a:r>
              <a:rPr lang="en-US" sz="1800" dirty="0" smtClean="0"/>
              <a:t>Penetration syndrome</a:t>
            </a:r>
          </a:p>
          <a:p>
            <a:pPr lvl="1">
              <a:lnSpc>
                <a:spcPct val="150000"/>
              </a:lnSpc>
            </a:pPr>
            <a:r>
              <a:rPr lang="en-US" sz="1600" dirty="0" smtClean="0"/>
              <a:t>Choking sensation</a:t>
            </a:r>
          </a:p>
          <a:p>
            <a:pPr lvl="1">
              <a:lnSpc>
                <a:spcPct val="150000"/>
              </a:lnSpc>
            </a:pPr>
            <a:r>
              <a:rPr lang="en-US" sz="1600" dirty="0" smtClean="0"/>
              <a:t>Intense coughing</a:t>
            </a:r>
          </a:p>
          <a:p>
            <a:pPr lvl="1">
              <a:lnSpc>
                <a:spcPct val="150000"/>
              </a:lnSpc>
            </a:pPr>
            <a:r>
              <a:rPr lang="en-US" sz="1600" dirty="0" smtClean="0"/>
              <a:t>Wheezes</a:t>
            </a:r>
          </a:p>
          <a:p>
            <a:pPr lvl="1">
              <a:lnSpc>
                <a:spcPct val="150000"/>
              </a:lnSpc>
            </a:pPr>
            <a:r>
              <a:rPr lang="en-US" sz="1600" dirty="0" smtClean="0"/>
              <a:t>Difficulty of breathing</a:t>
            </a:r>
          </a:p>
          <a:p>
            <a:pPr>
              <a:lnSpc>
                <a:spcPct val="150000"/>
              </a:lnSpc>
            </a:pPr>
            <a:r>
              <a:rPr lang="en-US" sz="1800" dirty="0" smtClean="0"/>
              <a:t>Localized airway injury depending on a specific aspirated pill </a:t>
            </a:r>
          </a:p>
          <a:p>
            <a:pPr>
              <a:lnSpc>
                <a:spcPct val="150000"/>
              </a:lnSpc>
            </a:pPr>
            <a:r>
              <a:rPr lang="en-US" sz="1800" dirty="0" smtClean="0"/>
              <a:t>Systemic effects</a:t>
            </a:r>
          </a:p>
          <a:p>
            <a:pPr>
              <a:lnSpc>
                <a:spcPct val="150000"/>
              </a:lnSpc>
            </a:pPr>
            <a:endParaRPr lang="en-US" sz="1800" dirty="0" smtClean="0"/>
          </a:p>
          <a:p>
            <a:pPr>
              <a:lnSpc>
                <a:spcPct val="150000"/>
              </a:lnSpc>
            </a:pPr>
            <a:endParaRPr lang="en-US" sz="1800" dirty="0" smtClean="0"/>
          </a:p>
          <a:p>
            <a:pPr marL="0" indent="0">
              <a:lnSpc>
                <a:spcPct val="150000"/>
              </a:lnSpc>
              <a:buNone/>
            </a:pPr>
            <a:endParaRPr lang="en-US" sz="1800" dirty="0"/>
          </a:p>
        </p:txBody>
      </p:sp>
      <p:sp>
        <p:nvSpPr>
          <p:cNvPr id="5" name="TextBox 4"/>
          <p:cNvSpPr txBox="1"/>
          <p:nvPr/>
        </p:nvSpPr>
        <p:spPr>
          <a:xfrm>
            <a:off x="3581400" y="6110985"/>
            <a:ext cx="6705600" cy="335156"/>
          </a:xfrm>
          <a:prstGeom prst="rect">
            <a:avLst/>
          </a:prstGeom>
          <a:noFill/>
        </p:spPr>
        <p:txBody>
          <a:bodyPr wrap="square" rtlCol="0">
            <a:spAutoFit/>
          </a:bodyPr>
          <a:lstStyle/>
          <a:p>
            <a:pPr marL="0" indent="0">
              <a:lnSpc>
                <a:spcPct val="150000"/>
              </a:lnSpc>
              <a:buNone/>
            </a:pPr>
            <a:r>
              <a:rPr lang="en-US" sz="1200" dirty="0"/>
              <a:t>Otolaryngology—Head and Neck Surgery. 2006 Jan;134(1):92-9.</a:t>
            </a:r>
          </a:p>
        </p:txBody>
      </p:sp>
    </p:spTree>
    <p:extLst>
      <p:ext uri="{BB962C8B-B14F-4D97-AF65-F5344CB8AC3E}">
        <p14:creationId xmlns:p14="http://schemas.microsoft.com/office/powerpoint/2010/main" val="9248192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274638"/>
            <a:ext cx="5867400" cy="1143000"/>
          </a:xfrm>
        </p:spPr>
        <p:txBody>
          <a:bodyPr/>
          <a:lstStyle/>
          <a:p>
            <a:r>
              <a:rPr lang="en-US" sz="1800" dirty="0">
                <a:solidFill>
                  <a:schemeClr val="bg1"/>
                </a:solidFill>
              </a:rPr>
              <a:t>Pill aspiration: Central Airway manifestations</a:t>
            </a:r>
            <a:r>
              <a:rPr lang="en-US" sz="2800" dirty="0">
                <a:solidFill>
                  <a:schemeClr val="bg1"/>
                </a:solidFill>
              </a:rPr>
              <a:t/>
            </a:r>
            <a:br>
              <a:rPr lang="en-US" sz="2800" dirty="0">
                <a:solidFill>
                  <a:schemeClr val="bg1"/>
                </a:solidFill>
              </a:rPr>
            </a:br>
            <a:r>
              <a:rPr lang="en-US" sz="1800" dirty="0" smtClean="0">
                <a:solidFill>
                  <a:schemeClr val="bg1"/>
                </a:solidFill>
              </a:rPr>
              <a:t>Mechanisms of injury</a:t>
            </a:r>
            <a:r>
              <a:rPr lang="en-US" sz="2000" dirty="0" smtClean="0"/>
              <a:t/>
            </a:r>
            <a:br>
              <a:rPr lang="en-US" sz="2000" dirty="0" smtClean="0"/>
            </a:br>
            <a:r>
              <a:rPr lang="en-US" sz="2000" dirty="0" smtClean="0"/>
              <a:t/>
            </a:r>
            <a:br>
              <a:rPr lang="en-US" sz="2000" dirty="0" smtClean="0"/>
            </a:br>
            <a:endParaRPr lang="en-US" sz="2000"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032048446"/>
              </p:ext>
            </p:extLst>
          </p:nvPr>
        </p:nvGraphicFramePr>
        <p:xfrm>
          <a:off x="1219200" y="1905000"/>
          <a:ext cx="6629400" cy="3733796"/>
        </p:xfrm>
        <a:graphic>
          <a:graphicData uri="http://schemas.openxmlformats.org/drawingml/2006/table">
            <a:tbl>
              <a:tblPr firstRow="1" bandRow="1">
                <a:tableStyleId>{8A107856-5554-42FB-B03E-39F5DBC370BA}</a:tableStyleId>
              </a:tblPr>
              <a:tblGrid>
                <a:gridCol w="1657350"/>
                <a:gridCol w="1657350"/>
                <a:gridCol w="1657350"/>
                <a:gridCol w="1657350"/>
              </a:tblGrid>
              <a:tr h="524764">
                <a:tc>
                  <a:txBody>
                    <a:bodyPr/>
                    <a:lstStyle/>
                    <a:p>
                      <a:r>
                        <a:rPr lang="en-US" sz="1200" dirty="0" smtClean="0"/>
                        <a:t>Systemic effects</a:t>
                      </a:r>
                      <a:endParaRPr lang="en-US" sz="1200" dirty="0"/>
                    </a:p>
                  </a:txBody>
                  <a:tcPr/>
                </a:tc>
                <a:tc>
                  <a:txBody>
                    <a:bodyPr/>
                    <a:lstStyle/>
                    <a:p>
                      <a:r>
                        <a:rPr lang="en-US" sz="1200" dirty="0" smtClean="0"/>
                        <a:t>Obstruction</a:t>
                      </a:r>
                      <a:endParaRPr lang="en-US" sz="1200" dirty="0"/>
                    </a:p>
                  </a:txBody>
                  <a:tcPr/>
                </a:tc>
                <a:tc>
                  <a:txBody>
                    <a:bodyPr/>
                    <a:lstStyle/>
                    <a:p>
                      <a:r>
                        <a:rPr lang="en-US" sz="1200" dirty="0" smtClean="0"/>
                        <a:t>Inflammation</a:t>
                      </a:r>
                      <a:endParaRPr lang="en-US" sz="1200" dirty="0"/>
                    </a:p>
                  </a:txBody>
                  <a:tcPr/>
                </a:tc>
                <a:tc>
                  <a:txBody>
                    <a:bodyPr/>
                    <a:lstStyle/>
                    <a:p>
                      <a:r>
                        <a:rPr lang="en-US" sz="1200" dirty="0" smtClean="0"/>
                        <a:t>Local effects</a:t>
                      </a:r>
                      <a:endParaRPr lang="en-US" sz="1200" dirty="0"/>
                    </a:p>
                  </a:txBody>
                  <a:tcPr/>
                </a:tc>
              </a:tr>
              <a:tr h="326948">
                <a:tc>
                  <a:txBody>
                    <a:bodyPr/>
                    <a:lstStyle/>
                    <a:p>
                      <a:r>
                        <a:rPr lang="en-US" sz="1200" dirty="0" smtClean="0"/>
                        <a:t>Amiodarone</a:t>
                      </a:r>
                      <a:endParaRPr lang="en-US" sz="1200" dirty="0"/>
                    </a:p>
                  </a:txBody>
                  <a:tcPr/>
                </a:tc>
                <a:tc>
                  <a:txBody>
                    <a:bodyPr/>
                    <a:lstStyle/>
                    <a:p>
                      <a:r>
                        <a:rPr lang="en-US" sz="1200" dirty="0" smtClean="0"/>
                        <a:t>Aspirin</a:t>
                      </a:r>
                      <a:endParaRPr lang="en-US" sz="1200" dirty="0"/>
                    </a:p>
                  </a:txBody>
                  <a:tcPr/>
                </a:tc>
                <a:tc>
                  <a:txBody>
                    <a:bodyPr/>
                    <a:lstStyle/>
                    <a:p>
                      <a:r>
                        <a:rPr lang="en-US" sz="1200" dirty="0" smtClean="0"/>
                        <a:t>Charcoal</a:t>
                      </a:r>
                      <a:endParaRPr lang="en-US" sz="1200" dirty="0"/>
                    </a:p>
                  </a:txBody>
                  <a:tcPr/>
                </a:tc>
                <a:tc>
                  <a:txBody>
                    <a:bodyPr/>
                    <a:lstStyle/>
                    <a:p>
                      <a:r>
                        <a:rPr lang="en-US" sz="1200" dirty="0" err="1" smtClean="0"/>
                        <a:t>Pentamidine</a:t>
                      </a:r>
                      <a:endParaRPr lang="en-US" sz="1200" dirty="0"/>
                    </a:p>
                  </a:txBody>
                  <a:tcPr/>
                </a:tc>
              </a:tr>
              <a:tr h="524764">
                <a:tc>
                  <a:txBody>
                    <a:bodyPr/>
                    <a:lstStyle/>
                    <a:p>
                      <a:r>
                        <a:rPr lang="en-US" sz="1200" dirty="0" smtClean="0"/>
                        <a:t>ACE inhibitors</a:t>
                      </a:r>
                      <a:endParaRPr lang="en-US" sz="1200" dirty="0"/>
                    </a:p>
                  </a:txBody>
                  <a:tcPr/>
                </a:tc>
                <a:tc>
                  <a:txBody>
                    <a:bodyPr/>
                    <a:lstStyle/>
                    <a:p>
                      <a:r>
                        <a:rPr lang="en-US" sz="1200" dirty="0" smtClean="0"/>
                        <a:t>Endoscopy</a:t>
                      </a:r>
                      <a:r>
                        <a:rPr lang="en-US" sz="1200" baseline="0" dirty="0" smtClean="0"/>
                        <a:t> capsule</a:t>
                      </a:r>
                      <a:endParaRPr lang="en-US" sz="1200" dirty="0"/>
                    </a:p>
                  </a:txBody>
                  <a:tcPr/>
                </a:tc>
                <a:tc>
                  <a:txBody>
                    <a:bodyPr/>
                    <a:lstStyle/>
                    <a:p>
                      <a:r>
                        <a:rPr lang="en-US" sz="1200" dirty="0" smtClean="0"/>
                        <a:t>Potassium preparations</a:t>
                      </a:r>
                      <a:endParaRPr lang="en-US" sz="1200" dirty="0"/>
                    </a:p>
                  </a:txBody>
                  <a:tcPr/>
                </a:tc>
                <a:tc>
                  <a:txBody>
                    <a:bodyPr/>
                    <a:lstStyle/>
                    <a:p>
                      <a:r>
                        <a:rPr lang="en-US" sz="1200" dirty="0" smtClean="0"/>
                        <a:t>Acetylcysteine</a:t>
                      </a:r>
                      <a:endParaRPr lang="en-US" sz="1200" dirty="0"/>
                    </a:p>
                  </a:txBody>
                  <a:tcPr/>
                </a:tc>
              </a:tr>
              <a:tr h="326948">
                <a:tc>
                  <a:txBody>
                    <a:bodyPr/>
                    <a:lstStyle/>
                    <a:p>
                      <a:r>
                        <a:rPr lang="en-US" sz="1200" dirty="0" smtClean="0"/>
                        <a:t>Cocaine</a:t>
                      </a:r>
                      <a:endParaRPr lang="en-US" sz="1200" dirty="0"/>
                    </a:p>
                  </a:txBody>
                  <a:tcPr/>
                </a:tc>
                <a:tc>
                  <a:txBody>
                    <a:bodyPr/>
                    <a:lstStyle/>
                    <a:p>
                      <a:r>
                        <a:rPr lang="en-US" sz="1200" dirty="0" smtClean="0"/>
                        <a:t>Ciprofloxacin</a:t>
                      </a:r>
                      <a:endParaRPr lang="en-US" sz="1200" dirty="0"/>
                    </a:p>
                  </a:txBody>
                  <a:tcPr/>
                </a:tc>
                <a:tc>
                  <a:txBody>
                    <a:bodyPr/>
                    <a:lstStyle/>
                    <a:p>
                      <a:r>
                        <a:rPr lang="en-US" sz="1200" dirty="0" smtClean="0"/>
                        <a:t>Ferrous sulfate</a:t>
                      </a:r>
                      <a:endParaRPr lang="en-US" sz="1200" dirty="0"/>
                    </a:p>
                  </a:txBody>
                  <a:tcPr/>
                </a:tc>
                <a:tc>
                  <a:txBody>
                    <a:bodyPr/>
                    <a:lstStyle/>
                    <a:p>
                      <a:r>
                        <a:rPr lang="en-US" sz="1200" dirty="0" smtClean="0"/>
                        <a:t>Insulin</a:t>
                      </a:r>
                      <a:endParaRPr lang="en-US" sz="1200" dirty="0"/>
                    </a:p>
                  </a:txBody>
                  <a:tcPr/>
                </a:tc>
              </a:tr>
              <a:tr h="524764">
                <a:tc>
                  <a:txBody>
                    <a:bodyPr/>
                    <a:lstStyle/>
                    <a:p>
                      <a:r>
                        <a:rPr lang="en-US" sz="1200" dirty="0" smtClean="0"/>
                        <a:t>Epinephrine</a:t>
                      </a:r>
                      <a:endParaRPr lang="en-US" sz="1200" dirty="0"/>
                    </a:p>
                  </a:txBody>
                  <a:tcPr/>
                </a:tc>
                <a:tc>
                  <a:txBody>
                    <a:bodyPr/>
                    <a:lstStyle/>
                    <a:p>
                      <a:r>
                        <a:rPr lang="en-US" sz="1200" dirty="0" smtClean="0"/>
                        <a:t>Cocaine bag</a:t>
                      </a:r>
                      <a:endParaRPr lang="en-US" sz="1200" dirty="0"/>
                    </a:p>
                  </a:txBody>
                  <a:tcPr/>
                </a:tc>
                <a:tc>
                  <a:txBody>
                    <a:bodyPr/>
                    <a:lstStyle/>
                    <a:p>
                      <a:r>
                        <a:rPr lang="en-US" sz="1200" dirty="0" smtClean="0"/>
                        <a:t>Barium sulfate</a:t>
                      </a:r>
                      <a:endParaRPr lang="en-US" sz="1200" dirty="0"/>
                    </a:p>
                  </a:txBody>
                  <a:tcPr/>
                </a:tc>
                <a:tc>
                  <a:txBody>
                    <a:bodyPr/>
                    <a:lstStyle/>
                    <a:p>
                      <a:r>
                        <a:rPr lang="en-US" sz="1200" dirty="0" smtClean="0"/>
                        <a:t>Inhaled corticosteroids</a:t>
                      </a:r>
                      <a:endParaRPr lang="en-US" sz="1200" dirty="0"/>
                    </a:p>
                  </a:txBody>
                  <a:tcPr/>
                </a:tc>
              </a:tr>
              <a:tr h="326948">
                <a:tc>
                  <a:txBody>
                    <a:bodyPr/>
                    <a:lstStyle/>
                    <a:p>
                      <a:r>
                        <a:rPr lang="en-US" sz="1200" dirty="0" smtClean="0"/>
                        <a:t>Cocaine</a:t>
                      </a:r>
                      <a:endParaRPr lang="en-US" sz="1200" dirty="0"/>
                    </a:p>
                  </a:txBody>
                  <a:tcPr/>
                </a:tc>
                <a:tc>
                  <a:txBody>
                    <a:bodyPr/>
                    <a:lstStyle/>
                    <a:p>
                      <a:r>
                        <a:rPr lang="en-US" sz="1200" dirty="0" smtClean="0"/>
                        <a:t>Sucralfate</a:t>
                      </a:r>
                      <a:endParaRPr lang="en-US" sz="1200" dirty="0"/>
                    </a:p>
                  </a:txBody>
                  <a:tcPr/>
                </a:tc>
                <a:tc>
                  <a:txBody>
                    <a:bodyPr/>
                    <a:lstStyle/>
                    <a:p>
                      <a:r>
                        <a:rPr lang="en-US" sz="1200" dirty="0" err="1" smtClean="0"/>
                        <a:t>Diatrizoic</a:t>
                      </a:r>
                      <a:r>
                        <a:rPr lang="en-US" sz="1200" dirty="0" smtClean="0"/>
                        <a:t> acid</a:t>
                      </a:r>
                      <a:endParaRPr lang="en-US" sz="1200" dirty="0"/>
                    </a:p>
                  </a:txBody>
                  <a:tcPr/>
                </a:tc>
                <a:tc>
                  <a:txBody>
                    <a:bodyPr/>
                    <a:lstStyle/>
                    <a:p>
                      <a:endParaRPr lang="en-US" sz="1200"/>
                    </a:p>
                  </a:txBody>
                  <a:tcPr/>
                </a:tc>
              </a:tr>
              <a:tr h="326948">
                <a:tc>
                  <a:txBody>
                    <a:bodyPr/>
                    <a:lstStyle/>
                    <a:p>
                      <a:r>
                        <a:rPr lang="en-US" sz="1200" dirty="0" smtClean="0"/>
                        <a:t>Heroine</a:t>
                      </a:r>
                      <a:endParaRPr lang="en-US" sz="1200" dirty="0"/>
                    </a:p>
                  </a:txBody>
                  <a:tcPr/>
                </a:tc>
                <a:tc>
                  <a:txBody>
                    <a:bodyPr/>
                    <a:lstStyle/>
                    <a:p>
                      <a:endParaRPr lang="en-US" sz="1200" dirty="0"/>
                    </a:p>
                  </a:txBody>
                  <a:tcPr/>
                </a:tc>
                <a:tc>
                  <a:txBody>
                    <a:bodyPr/>
                    <a:lstStyle/>
                    <a:p>
                      <a:r>
                        <a:rPr lang="en-US" sz="1200" dirty="0" smtClean="0"/>
                        <a:t>Alendronate</a:t>
                      </a:r>
                      <a:endParaRPr lang="en-US" sz="1200" dirty="0"/>
                    </a:p>
                  </a:txBody>
                  <a:tcPr/>
                </a:tc>
                <a:tc>
                  <a:txBody>
                    <a:bodyPr/>
                    <a:lstStyle/>
                    <a:p>
                      <a:endParaRPr lang="en-US" sz="1200"/>
                    </a:p>
                  </a:txBody>
                  <a:tcPr/>
                </a:tc>
              </a:tr>
              <a:tr h="326948">
                <a:tc>
                  <a:txBody>
                    <a:bodyPr/>
                    <a:lstStyle/>
                    <a:p>
                      <a:r>
                        <a:rPr lang="en-US" sz="1200" dirty="0" smtClean="0"/>
                        <a:t>Rapamycin</a:t>
                      </a:r>
                      <a:endParaRPr lang="en-US" sz="1200" dirty="0"/>
                    </a:p>
                  </a:txBody>
                  <a:tcPr/>
                </a:tc>
                <a:tc>
                  <a:txBody>
                    <a:bodyPr/>
                    <a:lstStyle/>
                    <a:p>
                      <a:endParaRPr lang="en-US" sz="1200"/>
                    </a:p>
                  </a:txBody>
                  <a:tcPr/>
                </a:tc>
                <a:tc>
                  <a:txBody>
                    <a:bodyPr/>
                    <a:lstStyle/>
                    <a:p>
                      <a:r>
                        <a:rPr lang="en-US" sz="1200" dirty="0" err="1" smtClean="0"/>
                        <a:t>Propyliodone</a:t>
                      </a:r>
                      <a:endParaRPr lang="en-US" sz="1200" dirty="0"/>
                    </a:p>
                  </a:txBody>
                  <a:tcPr/>
                </a:tc>
                <a:tc>
                  <a:txBody>
                    <a:bodyPr/>
                    <a:lstStyle/>
                    <a:p>
                      <a:endParaRPr lang="en-US" sz="1200" dirty="0"/>
                    </a:p>
                  </a:txBody>
                  <a:tcPr/>
                </a:tc>
              </a:tr>
              <a:tr h="524764">
                <a:tc>
                  <a:txBody>
                    <a:bodyPr/>
                    <a:lstStyle/>
                    <a:p>
                      <a:r>
                        <a:rPr lang="en-US" sz="1200" dirty="0" err="1" smtClean="0"/>
                        <a:t>Serolimus</a:t>
                      </a:r>
                      <a:endParaRPr lang="en-US" sz="1200" dirty="0"/>
                    </a:p>
                  </a:txBody>
                  <a:tcPr/>
                </a:tc>
                <a:tc>
                  <a:txBody>
                    <a:bodyPr/>
                    <a:lstStyle/>
                    <a:p>
                      <a:endParaRPr lang="en-US" sz="1200"/>
                    </a:p>
                  </a:txBody>
                  <a:tcPr/>
                </a:tc>
                <a:tc>
                  <a:txBody>
                    <a:bodyPr/>
                    <a:lstStyle/>
                    <a:p>
                      <a:r>
                        <a:rPr lang="en-US" sz="1200" dirty="0" err="1" smtClean="0"/>
                        <a:t>Pomegrante</a:t>
                      </a:r>
                      <a:r>
                        <a:rPr lang="en-US" sz="1200" dirty="0" smtClean="0"/>
                        <a:t> supp.</a:t>
                      </a:r>
                      <a:endParaRPr lang="en-US" sz="1200" dirty="0"/>
                    </a:p>
                  </a:txBody>
                  <a:tcPr/>
                </a:tc>
                <a:tc>
                  <a:txBody>
                    <a:bodyPr/>
                    <a:lstStyle/>
                    <a:p>
                      <a:endParaRPr lang="en-US" sz="1200" dirty="0"/>
                    </a:p>
                  </a:txBody>
                  <a:tcPr/>
                </a:tc>
              </a:tr>
            </a:tbl>
          </a:graphicData>
        </a:graphic>
      </p:graphicFrame>
      <p:sp>
        <p:nvSpPr>
          <p:cNvPr id="7" name="TextBox 6"/>
          <p:cNvSpPr txBox="1"/>
          <p:nvPr/>
        </p:nvSpPr>
        <p:spPr>
          <a:xfrm>
            <a:off x="4965551" y="5965448"/>
            <a:ext cx="4191000" cy="892552"/>
          </a:xfrm>
          <a:prstGeom prst="rect">
            <a:avLst/>
          </a:prstGeom>
          <a:noFill/>
        </p:spPr>
        <p:txBody>
          <a:bodyPr wrap="square" rtlCol="0">
            <a:spAutoFit/>
          </a:bodyPr>
          <a:lstStyle/>
          <a:p>
            <a:r>
              <a:rPr lang="en-US" sz="1200" dirty="0" smtClean="0"/>
              <a:t>Ann </a:t>
            </a:r>
            <a:r>
              <a:rPr lang="en-US" sz="1200" dirty="0" err="1" smtClean="0"/>
              <a:t>Thorac</a:t>
            </a:r>
            <a:r>
              <a:rPr lang="en-US" sz="1200" dirty="0" smtClean="0"/>
              <a:t> Med 2014;9:1-2</a:t>
            </a:r>
          </a:p>
          <a:p>
            <a:r>
              <a:rPr lang="de-DE" sz="1200" dirty="0">
                <a:solidFill>
                  <a:srgbClr val="232323"/>
                </a:solidFill>
                <a:latin typeface="Arial" charset="0"/>
              </a:rPr>
              <a:t>CHEST Journal. 2013 Aug 1;144(2):</a:t>
            </a:r>
            <a:r>
              <a:rPr lang="de-DE" sz="1200" dirty="0" smtClean="0">
                <a:solidFill>
                  <a:srgbClr val="232323"/>
                </a:solidFill>
                <a:latin typeface="Arial" charset="0"/>
              </a:rPr>
              <a:t>651-60</a:t>
            </a:r>
            <a:endParaRPr lang="de-DE" sz="1200" dirty="0">
              <a:solidFill>
                <a:srgbClr val="232323"/>
              </a:solidFill>
              <a:latin typeface="Arial" charset="0"/>
            </a:endParaRPr>
          </a:p>
          <a:p>
            <a:endParaRPr lang="en-US" sz="1400" b="1" dirty="0" smtClean="0"/>
          </a:p>
          <a:p>
            <a:endParaRPr lang="en-US" sz="1400" dirty="0"/>
          </a:p>
        </p:txBody>
      </p:sp>
    </p:spTree>
    <p:extLst>
      <p:ext uri="{BB962C8B-B14F-4D97-AF65-F5344CB8AC3E}">
        <p14:creationId xmlns:p14="http://schemas.microsoft.com/office/powerpoint/2010/main" val="13683049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5943600" cy="1143000"/>
          </a:xfrm>
        </p:spPr>
        <p:txBody>
          <a:bodyPr/>
          <a:lstStyle/>
          <a:p>
            <a:r>
              <a:rPr lang="en-US" sz="1800" dirty="0">
                <a:solidFill>
                  <a:schemeClr val="bg1"/>
                </a:solidFill>
              </a:rPr>
              <a:t>Pill aspiration: Central Airway manifestations</a:t>
            </a:r>
            <a:br>
              <a:rPr lang="en-US" sz="1800" dirty="0">
                <a:solidFill>
                  <a:schemeClr val="bg1"/>
                </a:solidFill>
              </a:rPr>
            </a:br>
            <a:r>
              <a:rPr lang="en-US" sz="1800" dirty="0" smtClean="0">
                <a:solidFill>
                  <a:schemeClr val="bg1"/>
                </a:solidFill>
              </a:rPr>
              <a:t>Diagnosis</a:t>
            </a:r>
            <a:endParaRPr lang="en-US" sz="1800" dirty="0"/>
          </a:p>
        </p:txBody>
      </p:sp>
      <p:sp>
        <p:nvSpPr>
          <p:cNvPr id="4" name="Content Placeholder 3"/>
          <p:cNvSpPr>
            <a:spLocks noGrp="1"/>
          </p:cNvSpPr>
          <p:nvPr>
            <p:ph sz="half" idx="1"/>
          </p:nvPr>
        </p:nvSpPr>
        <p:spPr>
          <a:xfrm>
            <a:off x="1039906" y="2133600"/>
            <a:ext cx="8077200" cy="4525963"/>
          </a:xfrm>
        </p:spPr>
        <p:txBody>
          <a:bodyPr/>
          <a:lstStyle/>
          <a:p>
            <a:pPr marL="0" indent="0">
              <a:lnSpc>
                <a:spcPct val="150000"/>
              </a:lnSpc>
              <a:buNone/>
            </a:pPr>
            <a:r>
              <a:rPr lang="en-US" sz="1600" dirty="0" smtClean="0"/>
              <a:t>All conventional methods of diagnosis of FBs can be used including</a:t>
            </a:r>
          </a:p>
          <a:p>
            <a:pPr>
              <a:lnSpc>
                <a:spcPct val="150000"/>
              </a:lnSpc>
            </a:pPr>
            <a:r>
              <a:rPr lang="en-US" sz="1600" dirty="0" smtClean="0"/>
              <a:t>Detailed medical history</a:t>
            </a:r>
          </a:p>
          <a:p>
            <a:pPr>
              <a:lnSpc>
                <a:spcPct val="150000"/>
              </a:lnSpc>
            </a:pPr>
            <a:r>
              <a:rPr lang="en-US" sz="1600" dirty="0" smtClean="0"/>
              <a:t>Only 9% of patients recall the aspiration </a:t>
            </a:r>
          </a:p>
          <a:p>
            <a:pPr>
              <a:lnSpc>
                <a:spcPct val="150000"/>
              </a:lnSpc>
            </a:pPr>
            <a:r>
              <a:rPr lang="en-US" sz="1600" dirty="0" smtClean="0"/>
              <a:t>62% of patients have aspiration more than a month before seeking medical help </a:t>
            </a:r>
          </a:p>
          <a:p>
            <a:pPr>
              <a:lnSpc>
                <a:spcPct val="150000"/>
              </a:lnSpc>
            </a:pPr>
            <a:r>
              <a:rPr lang="en-US" sz="1600" dirty="0" smtClean="0"/>
              <a:t>Chest </a:t>
            </a:r>
            <a:r>
              <a:rPr lang="en-US" sz="1600" dirty="0" err="1" smtClean="0"/>
              <a:t>xray</a:t>
            </a:r>
            <a:r>
              <a:rPr lang="en-US" sz="1600" dirty="0" smtClean="0"/>
              <a:t> imaging (CXR)</a:t>
            </a:r>
          </a:p>
          <a:p>
            <a:pPr>
              <a:lnSpc>
                <a:spcPct val="150000"/>
              </a:lnSpc>
            </a:pPr>
            <a:r>
              <a:rPr lang="en-US" sz="1600" dirty="0" smtClean="0"/>
              <a:t>Chest computed tomography (CT) imaging</a:t>
            </a:r>
          </a:p>
          <a:p>
            <a:pPr>
              <a:lnSpc>
                <a:spcPct val="150000"/>
              </a:lnSpc>
            </a:pPr>
            <a:r>
              <a:rPr lang="en-US" sz="1600" dirty="0" smtClean="0"/>
              <a:t>Flexible and rigid bronchoscopy </a:t>
            </a:r>
          </a:p>
        </p:txBody>
      </p:sp>
      <p:sp>
        <p:nvSpPr>
          <p:cNvPr id="5" name="TextBox 4"/>
          <p:cNvSpPr txBox="1"/>
          <p:nvPr/>
        </p:nvSpPr>
        <p:spPr>
          <a:xfrm>
            <a:off x="4675094" y="6059778"/>
            <a:ext cx="6705600" cy="276999"/>
          </a:xfrm>
          <a:prstGeom prst="rect">
            <a:avLst/>
          </a:prstGeom>
          <a:noFill/>
        </p:spPr>
        <p:txBody>
          <a:bodyPr wrap="square" rtlCol="0">
            <a:spAutoFit/>
          </a:bodyPr>
          <a:lstStyle/>
          <a:p>
            <a:r>
              <a:rPr lang="en-US" sz="1200" dirty="0"/>
              <a:t>European Respiratory Journal. 1994;7(3):510-4 </a:t>
            </a:r>
          </a:p>
        </p:txBody>
      </p:sp>
    </p:spTree>
    <p:extLst>
      <p:ext uri="{BB962C8B-B14F-4D97-AF65-F5344CB8AC3E}">
        <p14:creationId xmlns:p14="http://schemas.microsoft.com/office/powerpoint/2010/main" val="11388461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8332" y="228600"/>
            <a:ext cx="5943600" cy="1143000"/>
          </a:xfrm>
        </p:spPr>
        <p:txBody>
          <a:bodyPr/>
          <a:lstStyle/>
          <a:p>
            <a:r>
              <a:rPr lang="en-US" sz="1800" dirty="0">
                <a:solidFill>
                  <a:schemeClr val="bg1"/>
                </a:solidFill>
              </a:rPr>
              <a:t>Pill aspiration: Central Airway manifestations</a:t>
            </a:r>
            <a:br>
              <a:rPr lang="en-US" sz="1800" dirty="0">
                <a:solidFill>
                  <a:schemeClr val="bg1"/>
                </a:solidFill>
              </a:rPr>
            </a:br>
            <a:r>
              <a:rPr lang="en-US" sz="1800" dirty="0" smtClean="0">
                <a:solidFill>
                  <a:schemeClr val="bg1"/>
                </a:solidFill>
              </a:rPr>
              <a:t>Diagnostic pitfalls</a:t>
            </a:r>
            <a:endParaRPr lang="en-US" sz="1800" dirty="0"/>
          </a:p>
        </p:txBody>
      </p:sp>
      <p:sp>
        <p:nvSpPr>
          <p:cNvPr id="4" name="Content Placeholder 3"/>
          <p:cNvSpPr>
            <a:spLocks noGrp="1"/>
          </p:cNvSpPr>
          <p:nvPr>
            <p:ph sz="half" idx="1"/>
          </p:nvPr>
        </p:nvSpPr>
        <p:spPr>
          <a:xfrm>
            <a:off x="457200" y="2013594"/>
            <a:ext cx="8077200" cy="4525963"/>
          </a:xfrm>
        </p:spPr>
        <p:txBody>
          <a:bodyPr/>
          <a:lstStyle/>
          <a:p>
            <a:r>
              <a:rPr lang="en-US" sz="1600" dirty="0"/>
              <a:t>H</a:t>
            </a:r>
            <a:r>
              <a:rPr lang="en-US" sz="1600" dirty="0" smtClean="0"/>
              <a:t>igh index of clinical suspicion is required for diagnosis</a:t>
            </a:r>
          </a:p>
          <a:p>
            <a:endParaRPr lang="en-US" sz="1600" dirty="0" smtClean="0"/>
          </a:p>
          <a:p>
            <a:r>
              <a:rPr lang="en-US" sz="1600" dirty="0" smtClean="0"/>
              <a:t>CXR can be normal in 28% of patients with FB aspiration according to one study</a:t>
            </a:r>
          </a:p>
          <a:p>
            <a:endParaRPr lang="en-US" sz="1600" dirty="0"/>
          </a:p>
          <a:p>
            <a:r>
              <a:rPr lang="en-US" sz="1600" dirty="0" smtClean="0"/>
              <a:t>Some pills (ferrous sulfate, potassium pills) are rapidly disintegrates in airways and sometimes can not be find during bronchoscopy</a:t>
            </a:r>
          </a:p>
          <a:p>
            <a:endParaRPr lang="en-US" sz="1600" dirty="0"/>
          </a:p>
          <a:p>
            <a:r>
              <a:rPr lang="en-US" sz="1600" dirty="0" smtClean="0"/>
              <a:t>There are some reports that on PET/CT scan site of iron pill injury are fluorodeoxyglucose (FDG) avid and can mimic malignancy </a:t>
            </a:r>
          </a:p>
          <a:p>
            <a:endParaRPr lang="en-US" sz="1800" dirty="0" smtClean="0"/>
          </a:p>
        </p:txBody>
      </p:sp>
      <p:sp>
        <p:nvSpPr>
          <p:cNvPr id="5" name="TextBox 4"/>
          <p:cNvSpPr txBox="1"/>
          <p:nvPr/>
        </p:nvSpPr>
        <p:spPr>
          <a:xfrm>
            <a:off x="2743200" y="6077892"/>
            <a:ext cx="6705600" cy="461665"/>
          </a:xfrm>
          <a:prstGeom prst="rect">
            <a:avLst/>
          </a:prstGeom>
          <a:noFill/>
        </p:spPr>
        <p:txBody>
          <a:bodyPr wrap="square" rtlCol="0">
            <a:spAutoFit/>
          </a:bodyPr>
          <a:lstStyle/>
          <a:p>
            <a:r>
              <a:rPr lang="en-US" sz="1200" dirty="0"/>
              <a:t>Annals of internal medicine. 1990;112(8):</a:t>
            </a:r>
            <a:r>
              <a:rPr lang="en-US" sz="1200" dirty="0" smtClean="0"/>
              <a:t>604-9</a:t>
            </a:r>
          </a:p>
          <a:p>
            <a:r>
              <a:rPr lang="en-US" sz="1200" dirty="0" smtClean="0"/>
              <a:t>American </a:t>
            </a:r>
            <a:r>
              <a:rPr lang="en-US" sz="1200" dirty="0"/>
              <a:t>journal of respiratory and critical care medicine. 2012;186(5):</a:t>
            </a:r>
            <a:r>
              <a:rPr lang="en-US" sz="1200" dirty="0" smtClean="0"/>
              <a:t>460</a:t>
            </a:r>
            <a:endParaRPr lang="en-US" sz="1200" dirty="0"/>
          </a:p>
        </p:txBody>
      </p:sp>
    </p:spTree>
    <p:extLst>
      <p:ext uri="{BB962C8B-B14F-4D97-AF65-F5344CB8AC3E}">
        <p14:creationId xmlns:p14="http://schemas.microsoft.com/office/powerpoint/2010/main" val="6078217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5943600" cy="1143000"/>
          </a:xfrm>
        </p:spPr>
        <p:txBody>
          <a:bodyPr/>
          <a:lstStyle/>
          <a:p>
            <a:r>
              <a:rPr lang="en-US" sz="1800" dirty="0">
                <a:solidFill>
                  <a:schemeClr val="bg1"/>
                </a:solidFill>
              </a:rPr>
              <a:t>Pill aspiration: Central Airway manifestations</a:t>
            </a:r>
            <a:br>
              <a:rPr lang="en-US" sz="1800" dirty="0">
                <a:solidFill>
                  <a:schemeClr val="bg1"/>
                </a:solidFill>
              </a:rPr>
            </a:br>
            <a:r>
              <a:rPr lang="en-US" sz="1800" dirty="0" smtClean="0">
                <a:solidFill>
                  <a:schemeClr val="bg1"/>
                </a:solidFill>
              </a:rPr>
              <a:t>Pathology</a:t>
            </a:r>
            <a:endParaRPr lang="en-US" sz="1800" dirty="0"/>
          </a:p>
        </p:txBody>
      </p:sp>
      <p:sp>
        <p:nvSpPr>
          <p:cNvPr id="4" name="Content Placeholder 3"/>
          <p:cNvSpPr>
            <a:spLocks noGrp="1"/>
          </p:cNvSpPr>
          <p:nvPr>
            <p:ph sz="half" idx="1"/>
          </p:nvPr>
        </p:nvSpPr>
        <p:spPr>
          <a:xfrm>
            <a:off x="609600" y="2332037"/>
            <a:ext cx="8077200" cy="4525963"/>
          </a:xfrm>
        </p:spPr>
        <p:txBody>
          <a:bodyPr/>
          <a:lstStyle/>
          <a:p>
            <a:pPr marL="0" indent="0">
              <a:buNone/>
            </a:pPr>
            <a:r>
              <a:rPr lang="en-US" sz="2000" dirty="0" smtClean="0"/>
              <a:t>Some pills have different mechanism of injury: Ferrous sulfate and potassium chloride:</a:t>
            </a:r>
          </a:p>
          <a:p>
            <a:pPr marL="0" indent="0">
              <a:buNone/>
            </a:pPr>
            <a:endParaRPr lang="en-US" sz="2000" dirty="0" smtClean="0"/>
          </a:p>
          <a:p>
            <a:r>
              <a:rPr lang="en-US" sz="2000" dirty="0"/>
              <a:t>D</a:t>
            </a:r>
            <a:r>
              <a:rPr lang="en-US" sz="2000" dirty="0" smtClean="0"/>
              <a:t>isintegrates in airways quite rapidly due to acidic pH</a:t>
            </a:r>
          </a:p>
          <a:p>
            <a:endParaRPr lang="en-US" sz="2000" dirty="0" smtClean="0"/>
          </a:p>
          <a:p>
            <a:r>
              <a:rPr lang="en-US" sz="2000" dirty="0" smtClean="0"/>
              <a:t>Causes rapid tissue injury by releasing of free radicals (oxidation of </a:t>
            </a:r>
            <a:r>
              <a:rPr lang="is-IS" sz="2000" dirty="0"/>
              <a:t>Fe</a:t>
            </a:r>
            <a:r>
              <a:rPr lang="is-IS" sz="2000" baseline="30000" dirty="0"/>
              <a:t>2</a:t>
            </a:r>
            <a:r>
              <a:rPr lang="is-IS" sz="2000" baseline="30000" dirty="0" smtClean="0"/>
              <a:t>+ </a:t>
            </a:r>
            <a:r>
              <a:rPr lang="en-US" sz="2000" dirty="0" smtClean="0"/>
              <a:t>form to </a:t>
            </a:r>
            <a:r>
              <a:rPr lang="en-US" sz="2000" dirty="0"/>
              <a:t>Fe</a:t>
            </a:r>
            <a:r>
              <a:rPr lang="en-US" sz="2000" baseline="30000" dirty="0"/>
              <a:t>3</a:t>
            </a:r>
            <a:r>
              <a:rPr lang="en-US" sz="2000" baseline="30000" dirty="0" smtClean="0"/>
              <a:t>+</a:t>
            </a:r>
            <a:r>
              <a:rPr lang="en-US" sz="2000" dirty="0" smtClean="0"/>
              <a:t>)</a:t>
            </a:r>
          </a:p>
          <a:p>
            <a:endParaRPr lang="en-US" sz="2000" dirty="0"/>
          </a:p>
        </p:txBody>
      </p:sp>
      <p:sp>
        <p:nvSpPr>
          <p:cNvPr id="5" name="TextBox 4"/>
          <p:cNvSpPr txBox="1"/>
          <p:nvPr/>
        </p:nvSpPr>
        <p:spPr>
          <a:xfrm>
            <a:off x="5029200" y="6019800"/>
            <a:ext cx="6705600" cy="276999"/>
          </a:xfrm>
          <a:prstGeom prst="rect">
            <a:avLst/>
          </a:prstGeom>
          <a:noFill/>
        </p:spPr>
        <p:txBody>
          <a:bodyPr wrap="square" rtlCol="0">
            <a:spAutoFit/>
          </a:bodyPr>
          <a:lstStyle/>
          <a:p>
            <a:r>
              <a:rPr lang="en-US" sz="1200" dirty="0"/>
              <a:t>Biochemical Journal. 1987;241(1):273-8</a:t>
            </a:r>
          </a:p>
        </p:txBody>
      </p:sp>
    </p:spTree>
    <p:extLst>
      <p:ext uri="{BB962C8B-B14F-4D97-AF65-F5344CB8AC3E}">
        <p14:creationId xmlns:p14="http://schemas.microsoft.com/office/powerpoint/2010/main" val="2098300744"/>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_templatev3">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2073A8"/>
            </a:gs>
            <a:gs pos="100000">
              <a:schemeClr val="bg1"/>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gradFill rotWithShape="1">
          <a:gsLst>
            <a:gs pos="0">
              <a:srgbClr val="2073A8"/>
            </a:gs>
            <a:gs pos="100000">
              <a:schemeClr val="bg1"/>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WABIP PowerPoint Template - v3b</Template>
  <TotalTime>8175</TotalTime>
  <Words>1886</Words>
  <Application>Microsoft Macintosh PowerPoint</Application>
  <PresentationFormat>On-screen Show (4:3)</PresentationFormat>
  <Paragraphs>290</Paragraphs>
  <Slides>29</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Georgia</vt:lpstr>
      <vt:lpstr>ＭＳ Ｐゴシック</vt:lpstr>
      <vt:lpstr>Arial</vt:lpstr>
      <vt:lpstr>powerpoint_templatev3</vt:lpstr>
      <vt:lpstr>PowerPoint Presentation</vt:lpstr>
      <vt:lpstr>Pill aspiration: Central Airway manifestations OBJECTIVES</vt:lpstr>
      <vt:lpstr>Pill aspiration: Central Airway manifestations</vt:lpstr>
      <vt:lpstr>Pill aspiration: Central Airway manifestations Common aspirated pills</vt:lpstr>
      <vt:lpstr>Pill aspiration: Central Airway manifestations Clinical Manifestations</vt:lpstr>
      <vt:lpstr>Pill aspiration: Central Airway manifestations Mechanisms of injury  </vt:lpstr>
      <vt:lpstr>Pill aspiration: Central Airway manifestations Diagnosis</vt:lpstr>
      <vt:lpstr>Pill aspiration: Central Airway manifestations Diagnostic pitfalls</vt:lpstr>
      <vt:lpstr>Pill aspiration: Central Airway manifestations Pathology</vt:lpstr>
      <vt:lpstr>Pill aspiration: Central Airway manifestations Iron pill aspiration: Pathology</vt:lpstr>
      <vt:lpstr>Pill aspiration: Central Airway manifestations Iron pill aspiration syndrome</vt:lpstr>
      <vt:lpstr>Pill aspiration: Central Airway manifestations Iron pill aspiration: Histological findings</vt:lpstr>
      <vt:lpstr>Pill aspiration: Central Airway manifestations Iron pill aspiration: Histological findings</vt:lpstr>
      <vt:lpstr>Pill aspiration: Central Airway manifestations Iron pill aspiration</vt:lpstr>
      <vt:lpstr>Pill aspiration: Central Airway manifestations Iron pill aspiration</vt:lpstr>
      <vt:lpstr>Pill aspiration: Central Airway manifestations Iron pill aspiration: Treatment</vt:lpstr>
      <vt:lpstr>Pill aspiration: Central Airway manifestations Iron pill aspiration: Treatment</vt:lpstr>
      <vt:lpstr>Pill aspiration: Central Airway manifestations Iron pill aspiration: Possible complications</vt:lpstr>
      <vt:lpstr>Pill aspiration: Central Airway manifestations Advanced treatment modalities</vt:lpstr>
      <vt:lpstr>Pill aspiration: Central Airway manifestations Advanced treatment modalities</vt:lpstr>
      <vt:lpstr>Pill aspiration: Central Airway manifestations Iron pill aspiration: Advanced treatment modalities</vt:lpstr>
      <vt:lpstr>Pill aspiration: Central Airway manifestations Summary </vt:lpstr>
      <vt:lpstr>Pill aspiration: Central Airway manifestations Knowledge Assessment</vt:lpstr>
      <vt:lpstr>Pill aspiration: Central Airway manifestations Knowledge Assessment</vt:lpstr>
      <vt:lpstr>Pill aspiration: Central Airway manifestations Knowledge Assessment</vt:lpstr>
      <vt:lpstr>Pill aspiration: Central Airway manifestations Knowledge Assessment</vt:lpstr>
      <vt:lpstr>Pill aspiration: Central Airway manifestations Knowledge Assessment</vt:lpstr>
      <vt:lpstr>Pill aspiration: Central Airway manifestations Knowledge Assessment</vt:lpstr>
      <vt:lpstr>PowerPoint Presentation</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dc:creator>
  <cp:lastModifiedBy>Kassem Harris</cp:lastModifiedBy>
  <cp:revision>316</cp:revision>
  <dcterms:created xsi:type="dcterms:W3CDTF">2014-03-21T23:33:58Z</dcterms:created>
  <dcterms:modified xsi:type="dcterms:W3CDTF">2017-07-24T04:29:27Z</dcterms:modified>
</cp:coreProperties>
</file>